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1" r:id="rId35"/>
    <p:sldId id="290" r:id="rId36"/>
    <p:sldId id="292" r:id="rId37"/>
    <p:sldId id="293" r:id="rId3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howGuides="1">
      <p:cViewPr varScale="1">
        <p:scale>
          <a:sx n="87" d="100"/>
          <a:sy n="87" d="100"/>
        </p:scale>
        <p:origin x="114" y="12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AC3353-6273-0A01-8E2A-686F4959B25B}"/>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B4EBB153-96ED-5000-5F70-99719B47F51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D4EB57B-FEEC-2080-2802-68205C10222F}"/>
              </a:ext>
            </a:extLst>
          </p:cNvPr>
          <p:cNvSpPr>
            <a:spLocks noGrp="1"/>
          </p:cNvSpPr>
          <p:nvPr>
            <p:ph type="dt" sz="half" idx="10"/>
          </p:nvPr>
        </p:nvSpPr>
        <p:spPr/>
        <p:txBody>
          <a:bodyPr/>
          <a:lstStyle/>
          <a:p>
            <a:fld id="{D975DD19-BC94-4039-8C23-459E84C63CD3}" type="datetimeFigureOut">
              <a:rPr lang="zh-CN" altLang="en-US" smtClean="0"/>
              <a:t>2024/3/9</a:t>
            </a:fld>
            <a:endParaRPr lang="zh-CN" altLang="en-US"/>
          </a:p>
        </p:txBody>
      </p:sp>
      <p:sp>
        <p:nvSpPr>
          <p:cNvPr id="5" name="页脚占位符 4">
            <a:extLst>
              <a:ext uri="{FF2B5EF4-FFF2-40B4-BE49-F238E27FC236}">
                <a16:creationId xmlns:a16="http://schemas.microsoft.com/office/drawing/2014/main" id="{A0E5308E-FF7B-C496-EBCB-84AF730DE5F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61CAF72-D0EA-E164-1826-CB23D7930344}"/>
              </a:ext>
            </a:extLst>
          </p:cNvPr>
          <p:cNvSpPr>
            <a:spLocks noGrp="1"/>
          </p:cNvSpPr>
          <p:nvPr>
            <p:ph type="sldNum" sz="quarter" idx="12"/>
          </p:nvPr>
        </p:nvSpPr>
        <p:spPr/>
        <p:txBody>
          <a:bodyPr/>
          <a:lstStyle/>
          <a:p>
            <a:fld id="{9B644B82-39E7-4443-825D-E5E8F9748FEB}" type="slidenum">
              <a:rPr lang="zh-CN" altLang="en-US" smtClean="0"/>
              <a:t>‹#›</a:t>
            </a:fld>
            <a:endParaRPr lang="zh-CN" altLang="en-US"/>
          </a:p>
        </p:txBody>
      </p:sp>
    </p:spTree>
    <p:extLst>
      <p:ext uri="{BB962C8B-B14F-4D97-AF65-F5344CB8AC3E}">
        <p14:creationId xmlns:p14="http://schemas.microsoft.com/office/powerpoint/2010/main" val="2054167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90BEDEF-DDD6-1898-CA00-610FF48A939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40D13D2-6B7F-092D-2FFD-6262B837CD1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22DC835-54A1-76A9-5E0E-3AE2954EC8D8}"/>
              </a:ext>
            </a:extLst>
          </p:cNvPr>
          <p:cNvSpPr>
            <a:spLocks noGrp="1"/>
          </p:cNvSpPr>
          <p:nvPr>
            <p:ph type="dt" sz="half" idx="10"/>
          </p:nvPr>
        </p:nvSpPr>
        <p:spPr/>
        <p:txBody>
          <a:bodyPr/>
          <a:lstStyle/>
          <a:p>
            <a:fld id="{D975DD19-BC94-4039-8C23-459E84C63CD3}" type="datetimeFigureOut">
              <a:rPr lang="zh-CN" altLang="en-US" smtClean="0"/>
              <a:t>2024/3/9</a:t>
            </a:fld>
            <a:endParaRPr lang="zh-CN" altLang="en-US"/>
          </a:p>
        </p:txBody>
      </p:sp>
      <p:sp>
        <p:nvSpPr>
          <p:cNvPr id="5" name="页脚占位符 4">
            <a:extLst>
              <a:ext uri="{FF2B5EF4-FFF2-40B4-BE49-F238E27FC236}">
                <a16:creationId xmlns:a16="http://schemas.microsoft.com/office/drawing/2014/main" id="{541614CC-424E-FCEA-419B-A6CB0E4366B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DDED660-4C76-2C71-C16A-6C8FBA270BBA}"/>
              </a:ext>
            </a:extLst>
          </p:cNvPr>
          <p:cNvSpPr>
            <a:spLocks noGrp="1"/>
          </p:cNvSpPr>
          <p:nvPr>
            <p:ph type="sldNum" sz="quarter" idx="12"/>
          </p:nvPr>
        </p:nvSpPr>
        <p:spPr/>
        <p:txBody>
          <a:bodyPr/>
          <a:lstStyle/>
          <a:p>
            <a:fld id="{9B644B82-39E7-4443-825D-E5E8F9748FEB}" type="slidenum">
              <a:rPr lang="zh-CN" altLang="en-US" smtClean="0"/>
              <a:t>‹#›</a:t>
            </a:fld>
            <a:endParaRPr lang="zh-CN" altLang="en-US"/>
          </a:p>
        </p:txBody>
      </p:sp>
    </p:spTree>
    <p:extLst>
      <p:ext uri="{BB962C8B-B14F-4D97-AF65-F5344CB8AC3E}">
        <p14:creationId xmlns:p14="http://schemas.microsoft.com/office/powerpoint/2010/main" val="7731683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D2183F4-DC26-721C-DC58-19DF04E69B15}"/>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DC82B74-82AE-8EF3-AD98-F0B32F3FA7FB}"/>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0739FC5-2226-DFAD-FF4F-6C552E35F45D}"/>
              </a:ext>
            </a:extLst>
          </p:cNvPr>
          <p:cNvSpPr>
            <a:spLocks noGrp="1"/>
          </p:cNvSpPr>
          <p:nvPr>
            <p:ph type="dt" sz="half" idx="10"/>
          </p:nvPr>
        </p:nvSpPr>
        <p:spPr/>
        <p:txBody>
          <a:bodyPr/>
          <a:lstStyle/>
          <a:p>
            <a:fld id="{D975DD19-BC94-4039-8C23-459E84C63CD3}" type="datetimeFigureOut">
              <a:rPr lang="zh-CN" altLang="en-US" smtClean="0"/>
              <a:t>2024/3/9</a:t>
            </a:fld>
            <a:endParaRPr lang="zh-CN" altLang="en-US"/>
          </a:p>
        </p:txBody>
      </p:sp>
      <p:sp>
        <p:nvSpPr>
          <p:cNvPr id="5" name="页脚占位符 4">
            <a:extLst>
              <a:ext uri="{FF2B5EF4-FFF2-40B4-BE49-F238E27FC236}">
                <a16:creationId xmlns:a16="http://schemas.microsoft.com/office/drawing/2014/main" id="{0240F9C3-20F9-3343-CC21-96C538BB10D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1A0F610-228E-666E-001D-0C63837AA49F}"/>
              </a:ext>
            </a:extLst>
          </p:cNvPr>
          <p:cNvSpPr>
            <a:spLocks noGrp="1"/>
          </p:cNvSpPr>
          <p:nvPr>
            <p:ph type="sldNum" sz="quarter" idx="12"/>
          </p:nvPr>
        </p:nvSpPr>
        <p:spPr/>
        <p:txBody>
          <a:bodyPr/>
          <a:lstStyle/>
          <a:p>
            <a:fld id="{9B644B82-39E7-4443-825D-E5E8F9748FEB}" type="slidenum">
              <a:rPr lang="zh-CN" altLang="en-US" smtClean="0"/>
              <a:t>‹#›</a:t>
            </a:fld>
            <a:endParaRPr lang="zh-CN" altLang="en-US"/>
          </a:p>
        </p:txBody>
      </p:sp>
    </p:spTree>
    <p:extLst>
      <p:ext uri="{BB962C8B-B14F-4D97-AF65-F5344CB8AC3E}">
        <p14:creationId xmlns:p14="http://schemas.microsoft.com/office/powerpoint/2010/main" val="2964147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C43F06-3FB1-29BC-5996-84DA9065475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4DFE249-5764-15A7-75F0-031004B6CD1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364A586-8E2B-A76C-B80C-F8769BE59CEC}"/>
              </a:ext>
            </a:extLst>
          </p:cNvPr>
          <p:cNvSpPr>
            <a:spLocks noGrp="1"/>
          </p:cNvSpPr>
          <p:nvPr>
            <p:ph type="dt" sz="half" idx="10"/>
          </p:nvPr>
        </p:nvSpPr>
        <p:spPr/>
        <p:txBody>
          <a:bodyPr/>
          <a:lstStyle/>
          <a:p>
            <a:fld id="{D975DD19-BC94-4039-8C23-459E84C63CD3}" type="datetimeFigureOut">
              <a:rPr lang="zh-CN" altLang="en-US" smtClean="0"/>
              <a:t>2024/3/9</a:t>
            </a:fld>
            <a:endParaRPr lang="zh-CN" altLang="en-US"/>
          </a:p>
        </p:txBody>
      </p:sp>
      <p:sp>
        <p:nvSpPr>
          <p:cNvPr id="5" name="页脚占位符 4">
            <a:extLst>
              <a:ext uri="{FF2B5EF4-FFF2-40B4-BE49-F238E27FC236}">
                <a16:creationId xmlns:a16="http://schemas.microsoft.com/office/drawing/2014/main" id="{74D47498-9315-F81B-7D5C-4CFFB9CC7C6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680F461A-DDC5-A396-C813-2C03DC40AF2D}"/>
              </a:ext>
            </a:extLst>
          </p:cNvPr>
          <p:cNvSpPr>
            <a:spLocks noGrp="1"/>
          </p:cNvSpPr>
          <p:nvPr>
            <p:ph type="sldNum" sz="quarter" idx="12"/>
          </p:nvPr>
        </p:nvSpPr>
        <p:spPr/>
        <p:txBody>
          <a:bodyPr/>
          <a:lstStyle/>
          <a:p>
            <a:fld id="{9B644B82-39E7-4443-825D-E5E8F9748FEB}" type="slidenum">
              <a:rPr lang="zh-CN" altLang="en-US" smtClean="0"/>
              <a:t>‹#›</a:t>
            </a:fld>
            <a:endParaRPr lang="zh-CN" altLang="en-US"/>
          </a:p>
        </p:txBody>
      </p:sp>
    </p:spTree>
    <p:extLst>
      <p:ext uri="{BB962C8B-B14F-4D97-AF65-F5344CB8AC3E}">
        <p14:creationId xmlns:p14="http://schemas.microsoft.com/office/powerpoint/2010/main" val="1915246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80CA87-1260-B13D-E2BE-E8D696743043}"/>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6F0360F-EC2E-9601-11C4-4B1D3CCB4D5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3BC0413-C878-8286-6F9F-42C68A482FA9}"/>
              </a:ext>
            </a:extLst>
          </p:cNvPr>
          <p:cNvSpPr>
            <a:spLocks noGrp="1"/>
          </p:cNvSpPr>
          <p:nvPr>
            <p:ph type="dt" sz="half" idx="10"/>
          </p:nvPr>
        </p:nvSpPr>
        <p:spPr/>
        <p:txBody>
          <a:bodyPr/>
          <a:lstStyle/>
          <a:p>
            <a:fld id="{D975DD19-BC94-4039-8C23-459E84C63CD3}" type="datetimeFigureOut">
              <a:rPr lang="zh-CN" altLang="en-US" smtClean="0"/>
              <a:t>2024/3/9</a:t>
            </a:fld>
            <a:endParaRPr lang="zh-CN" altLang="en-US"/>
          </a:p>
        </p:txBody>
      </p:sp>
      <p:sp>
        <p:nvSpPr>
          <p:cNvPr id="5" name="页脚占位符 4">
            <a:extLst>
              <a:ext uri="{FF2B5EF4-FFF2-40B4-BE49-F238E27FC236}">
                <a16:creationId xmlns:a16="http://schemas.microsoft.com/office/drawing/2014/main" id="{D3F82BC6-07FD-C546-56A5-CF2735BE241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D118FB9-0C72-6A22-655F-6D62161108F9}"/>
              </a:ext>
            </a:extLst>
          </p:cNvPr>
          <p:cNvSpPr>
            <a:spLocks noGrp="1"/>
          </p:cNvSpPr>
          <p:nvPr>
            <p:ph type="sldNum" sz="quarter" idx="12"/>
          </p:nvPr>
        </p:nvSpPr>
        <p:spPr/>
        <p:txBody>
          <a:bodyPr/>
          <a:lstStyle/>
          <a:p>
            <a:fld id="{9B644B82-39E7-4443-825D-E5E8F9748FEB}" type="slidenum">
              <a:rPr lang="zh-CN" altLang="en-US" smtClean="0"/>
              <a:t>‹#›</a:t>
            </a:fld>
            <a:endParaRPr lang="zh-CN" altLang="en-US"/>
          </a:p>
        </p:txBody>
      </p:sp>
    </p:spTree>
    <p:extLst>
      <p:ext uri="{BB962C8B-B14F-4D97-AF65-F5344CB8AC3E}">
        <p14:creationId xmlns:p14="http://schemas.microsoft.com/office/powerpoint/2010/main" val="33477505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14B963-77D3-66C0-1AF1-3FBEB797A45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933EE61-CC20-8888-E21C-7E607267BC37}"/>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5E6C085-2C45-51D7-2B17-F7B911A92681}"/>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EB7D413-ACAB-172B-68CC-CE2D82C53ECE}"/>
              </a:ext>
            </a:extLst>
          </p:cNvPr>
          <p:cNvSpPr>
            <a:spLocks noGrp="1"/>
          </p:cNvSpPr>
          <p:nvPr>
            <p:ph type="dt" sz="half" idx="10"/>
          </p:nvPr>
        </p:nvSpPr>
        <p:spPr/>
        <p:txBody>
          <a:bodyPr/>
          <a:lstStyle/>
          <a:p>
            <a:fld id="{D975DD19-BC94-4039-8C23-459E84C63CD3}" type="datetimeFigureOut">
              <a:rPr lang="zh-CN" altLang="en-US" smtClean="0"/>
              <a:t>2024/3/9</a:t>
            </a:fld>
            <a:endParaRPr lang="zh-CN" altLang="en-US"/>
          </a:p>
        </p:txBody>
      </p:sp>
      <p:sp>
        <p:nvSpPr>
          <p:cNvPr id="6" name="页脚占位符 5">
            <a:extLst>
              <a:ext uri="{FF2B5EF4-FFF2-40B4-BE49-F238E27FC236}">
                <a16:creationId xmlns:a16="http://schemas.microsoft.com/office/drawing/2014/main" id="{426DE402-2257-B41B-355C-42CEF01B8679}"/>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53951CF0-FBA3-E322-EFC7-967085683C20}"/>
              </a:ext>
            </a:extLst>
          </p:cNvPr>
          <p:cNvSpPr>
            <a:spLocks noGrp="1"/>
          </p:cNvSpPr>
          <p:nvPr>
            <p:ph type="sldNum" sz="quarter" idx="12"/>
          </p:nvPr>
        </p:nvSpPr>
        <p:spPr/>
        <p:txBody>
          <a:bodyPr/>
          <a:lstStyle/>
          <a:p>
            <a:fld id="{9B644B82-39E7-4443-825D-E5E8F9748FEB}" type="slidenum">
              <a:rPr lang="zh-CN" altLang="en-US" smtClean="0"/>
              <a:t>‹#›</a:t>
            </a:fld>
            <a:endParaRPr lang="zh-CN" altLang="en-US"/>
          </a:p>
        </p:txBody>
      </p:sp>
    </p:spTree>
    <p:extLst>
      <p:ext uri="{BB962C8B-B14F-4D97-AF65-F5344CB8AC3E}">
        <p14:creationId xmlns:p14="http://schemas.microsoft.com/office/powerpoint/2010/main" val="40473156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7EA59F-85CD-7EC4-7D0F-C5FC573575E1}"/>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DD692A8-3C70-AC9B-CF3F-02570732A03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27F1884-D5A4-E774-7D58-F581EDBCE59A}"/>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FD89C70-374D-C24A-7AAB-4B0475A8C74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D5F0C6E-0A0F-C3AA-23BF-1C3A28A15360}"/>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13AC174-00A8-C216-A11C-E5B1378C9016}"/>
              </a:ext>
            </a:extLst>
          </p:cNvPr>
          <p:cNvSpPr>
            <a:spLocks noGrp="1"/>
          </p:cNvSpPr>
          <p:nvPr>
            <p:ph type="dt" sz="half" idx="10"/>
          </p:nvPr>
        </p:nvSpPr>
        <p:spPr/>
        <p:txBody>
          <a:bodyPr/>
          <a:lstStyle/>
          <a:p>
            <a:fld id="{D975DD19-BC94-4039-8C23-459E84C63CD3}" type="datetimeFigureOut">
              <a:rPr lang="zh-CN" altLang="en-US" smtClean="0"/>
              <a:t>2024/3/9</a:t>
            </a:fld>
            <a:endParaRPr lang="zh-CN" altLang="en-US"/>
          </a:p>
        </p:txBody>
      </p:sp>
      <p:sp>
        <p:nvSpPr>
          <p:cNvPr id="8" name="页脚占位符 7">
            <a:extLst>
              <a:ext uri="{FF2B5EF4-FFF2-40B4-BE49-F238E27FC236}">
                <a16:creationId xmlns:a16="http://schemas.microsoft.com/office/drawing/2014/main" id="{1D2C3515-18CF-25D9-6FE8-2026793454E3}"/>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799BD54E-53AF-E8A5-5603-8CABA691E639}"/>
              </a:ext>
            </a:extLst>
          </p:cNvPr>
          <p:cNvSpPr>
            <a:spLocks noGrp="1"/>
          </p:cNvSpPr>
          <p:nvPr>
            <p:ph type="sldNum" sz="quarter" idx="12"/>
          </p:nvPr>
        </p:nvSpPr>
        <p:spPr/>
        <p:txBody>
          <a:bodyPr/>
          <a:lstStyle/>
          <a:p>
            <a:fld id="{9B644B82-39E7-4443-825D-E5E8F9748FEB}" type="slidenum">
              <a:rPr lang="zh-CN" altLang="en-US" smtClean="0"/>
              <a:t>‹#›</a:t>
            </a:fld>
            <a:endParaRPr lang="zh-CN" altLang="en-US"/>
          </a:p>
        </p:txBody>
      </p:sp>
    </p:spTree>
    <p:extLst>
      <p:ext uri="{BB962C8B-B14F-4D97-AF65-F5344CB8AC3E}">
        <p14:creationId xmlns:p14="http://schemas.microsoft.com/office/powerpoint/2010/main" val="27579479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BDA4D2-032A-3182-5429-EE33612C697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D2811CC-3E67-04D6-85D6-E5ED9FB640C9}"/>
              </a:ext>
            </a:extLst>
          </p:cNvPr>
          <p:cNvSpPr>
            <a:spLocks noGrp="1"/>
          </p:cNvSpPr>
          <p:nvPr>
            <p:ph type="dt" sz="half" idx="10"/>
          </p:nvPr>
        </p:nvSpPr>
        <p:spPr/>
        <p:txBody>
          <a:bodyPr/>
          <a:lstStyle/>
          <a:p>
            <a:fld id="{D975DD19-BC94-4039-8C23-459E84C63CD3}" type="datetimeFigureOut">
              <a:rPr lang="zh-CN" altLang="en-US" smtClean="0"/>
              <a:t>2024/3/9</a:t>
            </a:fld>
            <a:endParaRPr lang="zh-CN" altLang="en-US"/>
          </a:p>
        </p:txBody>
      </p:sp>
      <p:sp>
        <p:nvSpPr>
          <p:cNvPr id="4" name="页脚占位符 3">
            <a:extLst>
              <a:ext uri="{FF2B5EF4-FFF2-40B4-BE49-F238E27FC236}">
                <a16:creationId xmlns:a16="http://schemas.microsoft.com/office/drawing/2014/main" id="{713C59ED-9878-A451-87E6-C6CF4F9CE870}"/>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56D572C6-E7BB-EEA1-7711-9199476546BC}"/>
              </a:ext>
            </a:extLst>
          </p:cNvPr>
          <p:cNvSpPr>
            <a:spLocks noGrp="1"/>
          </p:cNvSpPr>
          <p:nvPr>
            <p:ph type="sldNum" sz="quarter" idx="12"/>
          </p:nvPr>
        </p:nvSpPr>
        <p:spPr/>
        <p:txBody>
          <a:bodyPr/>
          <a:lstStyle/>
          <a:p>
            <a:fld id="{9B644B82-39E7-4443-825D-E5E8F9748FEB}" type="slidenum">
              <a:rPr lang="zh-CN" altLang="en-US" smtClean="0"/>
              <a:t>‹#›</a:t>
            </a:fld>
            <a:endParaRPr lang="zh-CN" altLang="en-US"/>
          </a:p>
        </p:txBody>
      </p:sp>
    </p:spTree>
    <p:extLst>
      <p:ext uri="{BB962C8B-B14F-4D97-AF65-F5344CB8AC3E}">
        <p14:creationId xmlns:p14="http://schemas.microsoft.com/office/powerpoint/2010/main" val="25173867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69AEA02-89DC-6126-0742-BB5193B4DFA0}"/>
              </a:ext>
            </a:extLst>
          </p:cNvPr>
          <p:cNvSpPr>
            <a:spLocks noGrp="1"/>
          </p:cNvSpPr>
          <p:nvPr>
            <p:ph type="dt" sz="half" idx="10"/>
          </p:nvPr>
        </p:nvSpPr>
        <p:spPr/>
        <p:txBody>
          <a:bodyPr/>
          <a:lstStyle/>
          <a:p>
            <a:fld id="{D975DD19-BC94-4039-8C23-459E84C63CD3}" type="datetimeFigureOut">
              <a:rPr lang="zh-CN" altLang="en-US" smtClean="0"/>
              <a:t>2024/3/9</a:t>
            </a:fld>
            <a:endParaRPr lang="zh-CN" altLang="en-US"/>
          </a:p>
        </p:txBody>
      </p:sp>
      <p:sp>
        <p:nvSpPr>
          <p:cNvPr id="3" name="页脚占位符 2">
            <a:extLst>
              <a:ext uri="{FF2B5EF4-FFF2-40B4-BE49-F238E27FC236}">
                <a16:creationId xmlns:a16="http://schemas.microsoft.com/office/drawing/2014/main" id="{B02D9763-3E50-ECC0-0B92-CFD8F969DC28}"/>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384F66F6-3B84-6BE7-F26A-941DE78E0431}"/>
              </a:ext>
            </a:extLst>
          </p:cNvPr>
          <p:cNvSpPr>
            <a:spLocks noGrp="1"/>
          </p:cNvSpPr>
          <p:nvPr>
            <p:ph type="sldNum" sz="quarter" idx="12"/>
          </p:nvPr>
        </p:nvSpPr>
        <p:spPr/>
        <p:txBody>
          <a:bodyPr/>
          <a:lstStyle/>
          <a:p>
            <a:fld id="{9B644B82-39E7-4443-825D-E5E8F9748FEB}" type="slidenum">
              <a:rPr lang="zh-CN" altLang="en-US" smtClean="0"/>
              <a:t>‹#›</a:t>
            </a:fld>
            <a:endParaRPr lang="zh-CN" altLang="en-US"/>
          </a:p>
        </p:txBody>
      </p:sp>
    </p:spTree>
    <p:extLst>
      <p:ext uri="{BB962C8B-B14F-4D97-AF65-F5344CB8AC3E}">
        <p14:creationId xmlns:p14="http://schemas.microsoft.com/office/powerpoint/2010/main" val="13706419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18AB3F-9844-AEE9-FBF2-A78D38617CB5}"/>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C4040F5-E3D1-2E78-4E68-610F09905F8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7B2C48C-D2A3-21D7-93E3-B3D1274B438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AE6EB00-9425-F182-E8EC-1EFACE039D06}"/>
              </a:ext>
            </a:extLst>
          </p:cNvPr>
          <p:cNvSpPr>
            <a:spLocks noGrp="1"/>
          </p:cNvSpPr>
          <p:nvPr>
            <p:ph type="dt" sz="half" idx="10"/>
          </p:nvPr>
        </p:nvSpPr>
        <p:spPr/>
        <p:txBody>
          <a:bodyPr/>
          <a:lstStyle/>
          <a:p>
            <a:fld id="{D975DD19-BC94-4039-8C23-459E84C63CD3}" type="datetimeFigureOut">
              <a:rPr lang="zh-CN" altLang="en-US" smtClean="0"/>
              <a:t>2024/3/9</a:t>
            </a:fld>
            <a:endParaRPr lang="zh-CN" altLang="en-US"/>
          </a:p>
        </p:txBody>
      </p:sp>
      <p:sp>
        <p:nvSpPr>
          <p:cNvPr id="6" name="页脚占位符 5">
            <a:extLst>
              <a:ext uri="{FF2B5EF4-FFF2-40B4-BE49-F238E27FC236}">
                <a16:creationId xmlns:a16="http://schemas.microsoft.com/office/drawing/2014/main" id="{C18FB32A-628E-74F9-3409-40E872B0228B}"/>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26B93A50-8E1F-DAD0-7915-055363A6CAE7}"/>
              </a:ext>
            </a:extLst>
          </p:cNvPr>
          <p:cNvSpPr>
            <a:spLocks noGrp="1"/>
          </p:cNvSpPr>
          <p:nvPr>
            <p:ph type="sldNum" sz="quarter" idx="12"/>
          </p:nvPr>
        </p:nvSpPr>
        <p:spPr/>
        <p:txBody>
          <a:bodyPr/>
          <a:lstStyle/>
          <a:p>
            <a:fld id="{9B644B82-39E7-4443-825D-E5E8F9748FEB}" type="slidenum">
              <a:rPr lang="zh-CN" altLang="en-US" smtClean="0"/>
              <a:t>‹#›</a:t>
            </a:fld>
            <a:endParaRPr lang="zh-CN" altLang="en-US"/>
          </a:p>
        </p:txBody>
      </p:sp>
    </p:spTree>
    <p:extLst>
      <p:ext uri="{BB962C8B-B14F-4D97-AF65-F5344CB8AC3E}">
        <p14:creationId xmlns:p14="http://schemas.microsoft.com/office/powerpoint/2010/main" val="40878369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540491-38A6-6E2D-4519-38AF622D7037}"/>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9E8F23D-DABC-FD03-6D30-E29BAFFBAFF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5133ED8-C5F3-0CD7-3148-4A6B97B01F6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6BB5CE-E88F-1624-4F0E-276A1B824B5F}"/>
              </a:ext>
            </a:extLst>
          </p:cNvPr>
          <p:cNvSpPr>
            <a:spLocks noGrp="1"/>
          </p:cNvSpPr>
          <p:nvPr>
            <p:ph type="dt" sz="half" idx="10"/>
          </p:nvPr>
        </p:nvSpPr>
        <p:spPr/>
        <p:txBody>
          <a:bodyPr/>
          <a:lstStyle/>
          <a:p>
            <a:fld id="{D975DD19-BC94-4039-8C23-459E84C63CD3}" type="datetimeFigureOut">
              <a:rPr lang="zh-CN" altLang="en-US" smtClean="0"/>
              <a:t>2024/3/9</a:t>
            </a:fld>
            <a:endParaRPr lang="zh-CN" altLang="en-US"/>
          </a:p>
        </p:txBody>
      </p:sp>
      <p:sp>
        <p:nvSpPr>
          <p:cNvPr id="6" name="页脚占位符 5">
            <a:extLst>
              <a:ext uri="{FF2B5EF4-FFF2-40B4-BE49-F238E27FC236}">
                <a16:creationId xmlns:a16="http://schemas.microsoft.com/office/drawing/2014/main" id="{D664E861-5826-C7C1-A650-DB4AC9BA4787}"/>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1E27C011-E127-DCBD-5501-134D4C8AD5A8}"/>
              </a:ext>
            </a:extLst>
          </p:cNvPr>
          <p:cNvSpPr>
            <a:spLocks noGrp="1"/>
          </p:cNvSpPr>
          <p:nvPr>
            <p:ph type="sldNum" sz="quarter" idx="12"/>
          </p:nvPr>
        </p:nvSpPr>
        <p:spPr/>
        <p:txBody>
          <a:bodyPr/>
          <a:lstStyle/>
          <a:p>
            <a:fld id="{9B644B82-39E7-4443-825D-E5E8F9748FEB}" type="slidenum">
              <a:rPr lang="zh-CN" altLang="en-US" smtClean="0"/>
              <a:t>‹#›</a:t>
            </a:fld>
            <a:endParaRPr lang="zh-CN" altLang="en-US"/>
          </a:p>
        </p:txBody>
      </p:sp>
    </p:spTree>
    <p:extLst>
      <p:ext uri="{BB962C8B-B14F-4D97-AF65-F5344CB8AC3E}">
        <p14:creationId xmlns:p14="http://schemas.microsoft.com/office/powerpoint/2010/main" val="41057501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C08F1D68-1861-E30B-F725-985D4EF2D36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9D122DEB-5BC3-B73E-7B7B-ED347B9CC24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BEC0C24-5562-0D52-FBD4-09EBBC38129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75DD19-BC94-4039-8C23-459E84C63CD3}" type="datetimeFigureOut">
              <a:rPr lang="zh-CN" altLang="en-US" smtClean="0"/>
              <a:t>2024/3/9</a:t>
            </a:fld>
            <a:endParaRPr lang="zh-CN" altLang="en-US"/>
          </a:p>
        </p:txBody>
      </p:sp>
      <p:sp>
        <p:nvSpPr>
          <p:cNvPr id="5" name="页脚占位符 4">
            <a:extLst>
              <a:ext uri="{FF2B5EF4-FFF2-40B4-BE49-F238E27FC236}">
                <a16:creationId xmlns:a16="http://schemas.microsoft.com/office/drawing/2014/main" id="{BA1A4BE6-7E39-0060-AFC7-167C092F827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41C8DBD3-81A1-A6D1-01E5-AEAD46F36B9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644B82-39E7-4443-825D-E5E8F9748FEB}" type="slidenum">
              <a:rPr lang="zh-CN" altLang="en-US" smtClean="0"/>
              <a:t>‹#›</a:t>
            </a:fld>
            <a:endParaRPr lang="zh-CN" altLang="en-US"/>
          </a:p>
        </p:txBody>
      </p:sp>
    </p:spTree>
    <p:extLst>
      <p:ext uri="{BB962C8B-B14F-4D97-AF65-F5344CB8AC3E}">
        <p14:creationId xmlns:p14="http://schemas.microsoft.com/office/powerpoint/2010/main" val="205009654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supercodepower.com/docs/toy-renderer/day2-draw-line" TargetMode="External"/><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supercodepower.com/docs/toy-renderer/day2-draw-line" TargetMode="External"/><Relationship Id="rId7"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2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3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0.png"/><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3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B5DF206B-2419-2CEB-C57A-8560798268E2}"/>
              </a:ext>
            </a:extLst>
          </p:cNvPr>
          <p:cNvSpPr txBox="1"/>
          <p:nvPr/>
        </p:nvSpPr>
        <p:spPr>
          <a:xfrm>
            <a:off x="571500" y="466725"/>
            <a:ext cx="2667000" cy="369332"/>
          </a:xfrm>
          <a:prstGeom prst="rect">
            <a:avLst/>
          </a:prstGeom>
          <a:noFill/>
        </p:spPr>
        <p:txBody>
          <a:bodyPr wrap="square" rtlCol="0">
            <a:spAutoFit/>
          </a:bodyPr>
          <a:lstStyle/>
          <a:p>
            <a:r>
              <a:rPr lang="en-US" altLang="zh-CN" dirty="0" err="1"/>
              <a:t>Bresenham</a:t>
            </a:r>
            <a:r>
              <a:rPr lang="zh-CN" altLang="en-US" dirty="0"/>
              <a:t>直线绘制方法</a:t>
            </a:r>
          </a:p>
        </p:txBody>
      </p:sp>
      <p:sp>
        <p:nvSpPr>
          <p:cNvPr id="5" name="文本框 4">
            <a:extLst>
              <a:ext uri="{FF2B5EF4-FFF2-40B4-BE49-F238E27FC236}">
                <a16:creationId xmlns:a16="http://schemas.microsoft.com/office/drawing/2014/main" id="{842AA502-5CCB-883C-B4F6-B9B0C8870B70}"/>
              </a:ext>
            </a:extLst>
          </p:cNvPr>
          <p:cNvSpPr txBox="1"/>
          <p:nvPr/>
        </p:nvSpPr>
        <p:spPr>
          <a:xfrm>
            <a:off x="571499" y="1314450"/>
            <a:ext cx="10601325" cy="646331"/>
          </a:xfrm>
          <a:prstGeom prst="rect">
            <a:avLst/>
          </a:prstGeom>
          <a:noFill/>
        </p:spPr>
        <p:txBody>
          <a:bodyPr wrap="square" rtlCol="0">
            <a:spAutoFit/>
          </a:bodyPr>
          <a:lstStyle/>
          <a:p>
            <a:r>
              <a:rPr lang="zh-CN" altLang="en-US" dirty="0"/>
              <a:t>在光栅化下，点的位置都是以</a:t>
            </a:r>
            <a:r>
              <a:rPr lang="en-US" altLang="zh-CN" dirty="0"/>
              <a:t>1</a:t>
            </a:r>
            <a:r>
              <a:rPr lang="zh-CN" altLang="en-US" dirty="0"/>
              <a:t>为增量进行增加的</a:t>
            </a:r>
            <a:endParaRPr lang="en-US" altLang="zh-CN" dirty="0"/>
          </a:p>
          <a:p>
            <a:r>
              <a:rPr lang="zh-CN" altLang="en-US" dirty="0"/>
              <a:t>所以对于绘制直线当</a:t>
            </a:r>
            <a:r>
              <a:rPr lang="en-US" altLang="zh-CN" dirty="0"/>
              <a:t>x+1</a:t>
            </a:r>
            <a:r>
              <a:rPr lang="zh-CN" altLang="en-US" dirty="0"/>
              <a:t>，</a:t>
            </a:r>
            <a:r>
              <a:rPr lang="en-US" altLang="zh-CN" dirty="0"/>
              <a:t>y</a:t>
            </a:r>
            <a:r>
              <a:rPr lang="zh-CN" altLang="en-US" dirty="0"/>
              <a:t>的取值有两种</a:t>
            </a:r>
            <a:r>
              <a:rPr lang="en-US" altLang="zh-CN" dirty="0"/>
              <a:t>y0</a:t>
            </a:r>
            <a:r>
              <a:rPr lang="zh-CN" altLang="en-US" dirty="0"/>
              <a:t>或者</a:t>
            </a:r>
            <a:r>
              <a:rPr lang="en-US" altLang="zh-CN" dirty="0"/>
              <a:t>y0+1</a:t>
            </a:r>
            <a:r>
              <a:rPr lang="zh-CN" altLang="en-US" dirty="0"/>
              <a:t>，而判断方法就是将</a:t>
            </a:r>
            <a:r>
              <a:rPr lang="en-US" altLang="zh-CN" dirty="0"/>
              <a:t>y</a:t>
            </a:r>
            <a:r>
              <a:rPr lang="zh-CN" altLang="en-US" dirty="0"/>
              <a:t>的准确值与</a:t>
            </a:r>
            <a:r>
              <a:rPr lang="en-US" altLang="zh-CN" dirty="0"/>
              <a:t>y0+1/2</a:t>
            </a:r>
            <a:r>
              <a:rPr lang="zh-CN" altLang="en-US" dirty="0"/>
              <a:t>对比</a:t>
            </a:r>
          </a:p>
        </p:txBody>
      </p:sp>
      <p:pic>
        <p:nvPicPr>
          <p:cNvPr id="8" name="图片 7">
            <a:extLst>
              <a:ext uri="{FF2B5EF4-FFF2-40B4-BE49-F238E27FC236}">
                <a16:creationId xmlns:a16="http://schemas.microsoft.com/office/drawing/2014/main" id="{90FA644C-AA92-3DED-9F66-9022C40130F9}"/>
              </a:ext>
            </a:extLst>
          </p:cNvPr>
          <p:cNvPicPr>
            <a:picLocks noChangeAspect="1"/>
          </p:cNvPicPr>
          <p:nvPr/>
        </p:nvPicPr>
        <p:blipFill>
          <a:blip r:embed="rId2"/>
          <a:stretch>
            <a:fillRect/>
          </a:stretch>
        </p:blipFill>
        <p:spPr>
          <a:xfrm>
            <a:off x="6181725" y="2231841"/>
            <a:ext cx="5734050" cy="2790571"/>
          </a:xfrm>
          <a:prstGeom prst="rect">
            <a:avLst/>
          </a:prstGeom>
        </p:spPr>
      </p:pic>
      <p:sp>
        <p:nvSpPr>
          <p:cNvPr id="10" name="文本框 9">
            <a:extLst>
              <a:ext uri="{FF2B5EF4-FFF2-40B4-BE49-F238E27FC236}">
                <a16:creationId xmlns:a16="http://schemas.microsoft.com/office/drawing/2014/main" id="{6C136029-104B-8B0D-A4AC-2651F8709683}"/>
              </a:ext>
            </a:extLst>
          </p:cNvPr>
          <p:cNvSpPr txBox="1"/>
          <p:nvPr/>
        </p:nvSpPr>
        <p:spPr>
          <a:xfrm>
            <a:off x="7143750" y="4768496"/>
            <a:ext cx="4133850" cy="253916"/>
          </a:xfrm>
          <a:prstGeom prst="rect">
            <a:avLst/>
          </a:prstGeom>
          <a:noFill/>
        </p:spPr>
        <p:txBody>
          <a:bodyPr wrap="square">
            <a:spAutoFit/>
          </a:bodyPr>
          <a:lstStyle/>
          <a:p>
            <a:r>
              <a:rPr lang="en-US" altLang="zh-CN" sz="1050" dirty="0">
                <a:hlinkClick r:id="rId3"/>
              </a:rPr>
              <a:t>day2</a:t>
            </a:r>
            <a:r>
              <a:rPr lang="zh-CN" altLang="en-US" sz="1050" dirty="0">
                <a:hlinkClick r:id="rId3"/>
              </a:rPr>
              <a:t>：画一条线 </a:t>
            </a:r>
            <a:r>
              <a:rPr lang="en-US" altLang="zh-CN" sz="1050" dirty="0">
                <a:hlinkClick r:id="rId3"/>
              </a:rPr>
              <a:t>| </a:t>
            </a:r>
            <a:r>
              <a:rPr lang="zh-CN" altLang="en-US" sz="1050" dirty="0">
                <a:hlinkClick r:id="rId3"/>
              </a:rPr>
              <a:t>微信公众号</a:t>
            </a:r>
            <a:r>
              <a:rPr lang="en-US" altLang="zh-CN" sz="1050" dirty="0">
                <a:hlinkClick r:id="rId3"/>
              </a:rPr>
              <a:t>@</a:t>
            </a:r>
            <a:r>
              <a:rPr lang="zh-CN" altLang="en-US" sz="1050" dirty="0">
                <a:hlinkClick r:id="rId3"/>
              </a:rPr>
              <a:t>卤蛋实验室 </a:t>
            </a:r>
            <a:r>
              <a:rPr lang="en-US" altLang="zh-CN" sz="1050" dirty="0">
                <a:hlinkClick r:id="rId3"/>
              </a:rPr>
              <a:t>(supercodepower.com)</a:t>
            </a:r>
            <a:endParaRPr lang="zh-CN" altLang="en-US" sz="1050" dirty="0"/>
          </a:p>
        </p:txBody>
      </p:sp>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FB83B002-B326-5B87-923B-3A62EB402407}"/>
                  </a:ext>
                </a:extLst>
              </p:cNvPr>
              <p:cNvSpPr txBox="1"/>
              <p:nvPr/>
            </p:nvSpPr>
            <p:spPr>
              <a:xfrm>
                <a:off x="571499" y="2050891"/>
                <a:ext cx="4591052" cy="1200329"/>
              </a:xfrm>
              <a:prstGeom prst="rect">
                <a:avLst/>
              </a:prstGeom>
              <a:noFill/>
            </p:spPr>
            <p:txBody>
              <a:bodyPr wrap="square" rtlCol="0">
                <a:spAutoFit/>
              </a:bodyPr>
              <a:lstStyle/>
              <a:p>
                <a:r>
                  <a:rPr lang="zh-CN" altLang="en-US" dirty="0"/>
                  <a:t>为了一个更精准的位置，应当避免浮点运算，注意到对于不是初始点的</a:t>
                </a:r>
                <a:r>
                  <a:rPr lang="en-US" altLang="zh-CN" dirty="0"/>
                  <a:t>y</a:t>
                </a:r>
                <a:r>
                  <a:rPr lang="zh-CN" altLang="en-US" dirty="0"/>
                  <a:t>的准确值就是</a:t>
                </a:r>
                <a14:m>
                  <m:oMath xmlns:m="http://schemas.openxmlformats.org/officeDocument/2006/math">
                    <m:sSub>
                      <m:sSubPr>
                        <m:ctrlPr>
                          <a:rPr lang="en-US" altLang="zh-CN" i="1" dirty="0" smtClean="0">
                            <a:solidFill>
                              <a:srgbClr val="836967"/>
                            </a:solidFill>
                            <a:latin typeface="Cambria Math" panose="02040503050406030204" pitchFamily="18" charset="0"/>
                          </a:rPr>
                        </m:ctrlPr>
                      </m:sSubPr>
                      <m:e>
                        <m:r>
                          <a:rPr lang="en-US" altLang="zh-CN" i="1" dirty="0" smtClean="0">
                            <a:latin typeface="Cambria Math" panose="02040503050406030204" pitchFamily="18" charset="0"/>
                          </a:rPr>
                          <m:t>𝑦</m:t>
                        </m:r>
                      </m:e>
                      <m:sub>
                        <m:r>
                          <a:rPr lang="en-US" altLang="zh-CN" i="0" dirty="0" smtClean="0">
                            <a:latin typeface="Cambria Math" panose="02040503050406030204" pitchFamily="18" charset="0"/>
                          </a:rPr>
                          <m:t>0</m:t>
                        </m:r>
                      </m:sub>
                    </m:sSub>
                    <m:r>
                      <a:rPr lang="en-US" altLang="zh-CN" i="0" dirty="0" smtClean="0">
                        <a:latin typeface="Cambria Math" panose="02040503050406030204" pitchFamily="18" charset="0"/>
                      </a:rPr>
                      <m:t>+</m:t>
                    </m:r>
                    <m:r>
                      <a:rPr lang="en-US" altLang="zh-CN" i="1" dirty="0" smtClean="0">
                        <a:latin typeface="Cambria Math" panose="02040503050406030204" pitchFamily="18" charset="0"/>
                      </a:rPr>
                      <m:t>𝜀</m:t>
                    </m:r>
                    <m:r>
                      <a:rPr lang="en-US" altLang="zh-CN" i="0" dirty="0" smtClean="0">
                        <a:latin typeface="Cambria Math" panose="02040503050406030204" pitchFamily="18" charset="0"/>
                      </a:rPr>
                      <m:t>+</m:t>
                    </m:r>
                    <m:r>
                      <a:rPr lang="en-US" altLang="zh-CN" i="1" dirty="0" smtClean="0">
                        <a:latin typeface="Cambria Math" panose="02040503050406030204" pitchFamily="18" charset="0"/>
                      </a:rPr>
                      <m:t>𝑘</m:t>
                    </m:r>
                  </m:oMath>
                </a14:m>
                <a:r>
                  <a:rPr lang="zh-CN" altLang="en-US" dirty="0"/>
                  <a:t>，所以，实际的比较变为</a:t>
                </a:r>
                <a14:m>
                  <m:oMath xmlns:m="http://schemas.openxmlformats.org/officeDocument/2006/math">
                    <m:r>
                      <a:rPr lang="en-US" altLang="zh-CN" i="1" dirty="0" smtClean="0">
                        <a:latin typeface="Cambria Math" panose="02040503050406030204" pitchFamily="18" charset="0"/>
                      </a:rPr>
                      <m:t>𝜀</m:t>
                    </m:r>
                    <m:r>
                      <a:rPr lang="en-US" altLang="zh-CN" i="0" dirty="0" smtClean="0">
                        <a:latin typeface="Cambria Math" panose="02040503050406030204" pitchFamily="18" charset="0"/>
                      </a:rPr>
                      <m:t>+</m:t>
                    </m:r>
                    <m:r>
                      <a:rPr lang="en-US" altLang="zh-CN" i="1" dirty="0" smtClean="0">
                        <a:latin typeface="Cambria Math" panose="02040503050406030204" pitchFamily="18" charset="0"/>
                      </a:rPr>
                      <m:t>𝑘</m:t>
                    </m:r>
                  </m:oMath>
                </a14:m>
                <a:r>
                  <a:rPr lang="zh-CN" altLang="en-US" dirty="0"/>
                  <a:t>与</a:t>
                </a:r>
                <a:r>
                  <a:rPr lang="en-US" altLang="zh-CN" dirty="0"/>
                  <a:t>1/2</a:t>
                </a:r>
                <a:r>
                  <a:rPr lang="zh-CN" altLang="en-US" dirty="0"/>
                  <a:t>的比较</a:t>
                </a:r>
                <a:endParaRPr lang="en-US" altLang="zh-CN" dirty="0"/>
              </a:p>
            </p:txBody>
          </p:sp>
        </mc:Choice>
        <mc:Fallback xmlns="">
          <p:sp>
            <p:nvSpPr>
              <p:cNvPr id="11" name="文本框 10">
                <a:extLst>
                  <a:ext uri="{FF2B5EF4-FFF2-40B4-BE49-F238E27FC236}">
                    <a16:creationId xmlns:a16="http://schemas.microsoft.com/office/drawing/2014/main" id="{FB83B002-B326-5B87-923B-3A62EB402407}"/>
                  </a:ext>
                </a:extLst>
              </p:cNvPr>
              <p:cNvSpPr txBox="1">
                <a:spLocks noRot="1" noChangeAspect="1" noMove="1" noResize="1" noEditPoints="1" noAdjustHandles="1" noChangeArrowheads="1" noChangeShapeType="1" noTextEdit="1"/>
              </p:cNvSpPr>
              <p:nvPr/>
            </p:nvSpPr>
            <p:spPr>
              <a:xfrm>
                <a:off x="571499" y="2050891"/>
                <a:ext cx="4591052" cy="1200329"/>
              </a:xfrm>
              <a:prstGeom prst="rect">
                <a:avLst/>
              </a:prstGeom>
              <a:blipFill>
                <a:blip r:embed="rId4"/>
                <a:stretch>
                  <a:fillRect l="-1195" t="-2538" r="-4648" b="-710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C2ADEFDA-97BD-B861-25C3-051B3229F7C7}"/>
                  </a:ext>
                </a:extLst>
              </p:cNvPr>
              <p:cNvSpPr txBox="1"/>
              <p:nvPr/>
            </p:nvSpPr>
            <p:spPr>
              <a:xfrm>
                <a:off x="571499" y="3400425"/>
                <a:ext cx="4591052" cy="1754326"/>
              </a:xfrm>
              <a:prstGeom prst="rect">
                <a:avLst/>
              </a:prstGeom>
              <a:noFill/>
            </p:spPr>
            <p:txBody>
              <a:bodyPr wrap="square" rtlCol="0">
                <a:spAutoFit/>
              </a:bodyPr>
              <a:lstStyle/>
              <a:p>
                <a:r>
                  <a:rPr lang="zh-CN" altLang="en-US" dirty="0"/>
                  <a:t>我们假设实际值是</a:t>
                </a:r>
                <a:r>
                  <a:rPr lang="en-US" altLang="zh-CN" dirty="0"/>
                  <a:t>y</a:t>
                </a:r>
                <a:r>
                  <a:rPr lang="zh-CN" altLang="en-US" dirty="0"/>
                  <a:t>，绘制值是</a:t>
                </a:r>
                <a:r>
                  <a:rPr lang="en-US" altLang="zh-CN" dirty="0"/>
                  <a:t>y0+1</a:t>
                </a:r>
                <a:r>
                  <a:rPr lang="zh-CN" altLang="en-US" dirty="0"/>
                  <a:t>或者</a:t>
                </a:r>
                <a:r>
                  <a:rPr lang="en-US" altLang="zh-CN" dirty="0"/>
                  <a:t>y0</a:t>
                </a:r>
              </a:p>
              <a:p>
                <a:r>
                  <a:rPr lang="zh-CN" altLang="en-US" dirty="0"/>
                  <a:t>那么对应的误差：</a:t>
                </a:r>
                <a:endParaRPr lang="en-US" altLang="zh-CN" dirty="0"/>
              </a:p>
              <a:p>
                <a:pPr marL="342900" indent="-342900">
                  <a:buAutoNum type="arabicPeriod"/>
                </a:pPr>
                <a:r>
                  <a:rPr lang="en-US" altLang="zh-CN" dirty="0"/>
                  <a:t>y-(y0+1):</a:t>
                </a:r>
                <a14:m>
                  <m:oMath xmlns:m="http://schemas.openxmlformats.org/officeDocument/2006/math">
                    <m:r>
                      <a:rPr lang="en-US" altLang="zh-CN" i="1" dirty="0" smtClean="0">
                        <a:latin typeface="Cambria Math" panose="02040503050406030204" pitchFamily="18" charset="0"/>
                      </a:rPr>
                      <m:t>𝜀</m:t>
                    </m:r>
                    <m:r>
                      <a:rPr lang="en-US" altLang="zh-CN" i="0" dirty="0" smtClean="0">
                        <a:latin typeface="Cambria Math" panose="02040503050406030204" pitchFamily="18" charset="0"/>
                      </a:rPr>
                      <m:t>+</m:t>
                    </m:r>
                    <m:r>
                      <a:rPr lang="en-US" altLang="zh-CN" i="1" dirty="0" smtClean="0">
                        <a:latin typeface="Cambria Math" panose="02040503050406030204" pitchFamily="18" charset="0"/>
                      </a:rPr>
                      <m:t>𝑘</m:t>
                    </m:r>
                    <m:r>
                      <a:rPr lang="en-US" altLang="zh-CN" i="0" dirty="0" smtClean="0">
                        <a:latin typeface="Cambria Math" panose="02040503050406030204" pitchFamily="18" charset="0"/>
                      </a:rPr>
                      <m:t>−1</m:t>
                    </m:r>
                  </m:oMath>
                </a14:m>
                <a:endParaRPr lang="en-US" altLang="zh-CN" dirty="0"/>
              </a:p>
              <a:p>
                <a:pPr marL="342900" indent="-342900">
                  <a:buFontTx/>
                  <a:buAutoNum type="arabicPeriod"/>
                </a:pPr>
                <a:r>
                  <a:rPr lang="en-US" altLang="zh-CN" dirty="0"/>
                  <a:t>y-y0:</a:t>
                </a:r>
                <a14:m>
                  <m:oMath xmlns:m="http://schemas.openxmlformats.org/officeDocument/2006/math">
                    <m:r>
                      <a:rPr lang="en-US" altLang="zh-CN" i="1" dirty="0" smtClean="0">
                        <a:latin typeface="Cambria Math" panose="02040503050406030204" pitchFamily="18" charset="0"/>
                      </a:rPr>
                      <m:t>𝜀</m:t>
                    </m:r>
                    <m:r>
                      <a:rPr lang="en-US" altLang="zh-CN" i="0" dirty="0" smtClean="0">
                        <a:latin typeface="Cambria Math" panose="02040503050406030204" pitchFamily="18" charset="0"/>
                      </a:rPr>
                      <m:t>+</m:t>
                    </m:r>
                    <m:r>
                      <a:rPr lang="en-US" altLang="zh-CN" i="1" dirty="0" smtClean="0">
                        <a:latin typeface="Cambria Math" panose="02040503050406030204" pitchFamily="18" charset="0"/>
                      </a:rPr>
                      <m:t>𝑘</m:t>
                    </m:r>
                  </m:oMath>
                </a14:m>
                <a:endParaRPr lang="en-US" altLang="zh-CN" dirty="0"/>
              </a:p>
              <a:p>
                <a:r>
                  <a:rPr lang="zh-CN" altLang="en-US" dirty="0"/>
                  <a:t>𝜀</a:t>
                </a:r>
                <a:r>
                  <a:rPr lang="en-US" altLang="zh-CN" dirty="0"/>
                  <a:t>:</a:t>
                </a:r>
                <a:r>
                  <a:rPr lang="zh-CN" altLang="en-US" dirty="0"/>
                  <a:t>初始误差，上一步的误差</a:t>
                </a:r>
                <a:endParaRPr lang="en-US" altLang="zh-CN" dirty="0"/>
              </a:p>
              <a:p>
                <a:r>
                  <a:rPr lang="en-US" altLang="zh-CN" dirty="0"/>
                  <a:t>k:</a:t>
                </a:r>
                <a:r>
                  <a:rPr lang="zh-CN" altLang="en-US" dirty="0"/>
                  <a:t>斜率，</a:t>
                </a:r>
                <a:r>
                  <a:rPr lang="en-US" altLang="zh-CN" dirty="0" err="1"/>
                  <a:t>dy</a:t>
                </a:r>
                <a:r>
                  <a:rPr lang="en-US" altLang="zh-CN" dirty="0"/>
                  <a:t>/dx</a:t>
                </a:r>
              </a:p>
            </p:txBody>
          </p:sp>
        </mc:Choice>
        <mc:Fallback xmlns="">
          <p:sp>
            <p:nvSpPr>
              <p:cNvPr id="12" name="文本框 11">
                <a:extLst>
                  <a:ext uri="{FF2B5EF4-FFF2-40B4-BE49-F238E27FC236}">
                    <a16:creationId xmlns:a16="http://schemas.microsoft.com/office/drawing/2014/main" id="{C2ADEFDA-97BD-B861-25C3-051B3229F7C7}"/>
                  </a:ext>
                </a:extLst>
              </p:cNvPr>
              <p:cNvSpPr txBox="1">
                <a:spLocks noRot="1" noChangeAspect="1" noMove="1" noResize="1" noEditPoints="1" noAdjustHandles="1" noChangeArrowheads="1" noChangeShapeType="1" noTextEdit="1"/>
              </p:cNvSpPr>
              <p:nvPr/>
            </p:nvSpPr>
            <p:spPr>
              <a:xfrm>
                <a:off x="571499" y="3400425"/>
                <a:ext cx="4591052" cy="1754326"/>
              </a:xfrm>
              <a:prstGeom prst="rect">
                <a:avLst/>
              </a:prstGeom>
              <a:blipFill>
                <a:blip r:embed="rId5"/>
                <a:stretch>
                  <a:fillRect l="-1195" t="-2083" b="-4514"/>
                </a:stretch>
              </a:blipFill>
            </p:spPr>
            <p:txBody>
              <a:bodyPr/>
              <a:lstStyle/>
              <a:p>
                <a:r>
                  <a:rPr lang="zh-CN" altLang="en-US">
                    <a:noFill/>
                  </a:rPr>
                  <a:t> </a:t>
                </a:r>
              </a:p>
            </p:txBody>
          </p:sp>
        </mc:Fallback>
      </mc:AlternateContent>
      <p:sp>
        <p:nvSpPr>
          <p:cNvPr id="14" name="文本框 13">
            <a:extLst>
              <a:ext uri="{FF2B5EF4-FFF2-40B4-BE49-F238E27FC236}">
                <a16:creationId xmlns:a16="http://schemas.microsoft.com/office/drawing/2014/main" id="{6A41721F-1540-5E7A-646E-269DBE87CE39}"/>
              </a:ext>
            </a:extLst>
          </p:cNvPr>
          <p:cNvSpPr txBox="1"/>
          <p:nvPr/>
        </p:nvSpPr>
        <p:spPr>
          <a:xfrm>
            <a:off x="571499" y="5358884"/>
            <a:ext cx="4591052" cy="646331"/>
          </a:xfrm>
          <a:prstGeom prst="rect">
            <a:avLst/>
          </a:prstGeom>
          <a:noFill/>
        </p:spPr>
        <p:txBody>
          <a:bodyPr wrap="square" rtlCol="0">
            <a:spAutoFit/>
          </a:bodyPr>
          <a:lstStyle/>
          <a:p>
            <a:r>
              <a:rPr lang="zh-CN" altLang="en-US" dirty="0"/>
              <a:t>所以我们需要更新误差值，才能保证每个点的误差正确性</a:t>
            </a:r>
            <a:endParaRPr lang="en-US" altLang="zh-CN" dirty="0"/>
          </a:p>
        </p:txBody>
      </p:sp>
    </p:spTree>
    <p:extLst>
      <p:ext uri="{BB962C8B-B14F-4D97-AF65-F5344CB8AC3E}">
        <p14:creationId xmlns:p14="http://schemas.microsoft.com/office/powerpoint/2010/main" val="8818557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B88A6D8D-B5B8-030A-7C22-784AF648EBD1}"/>
              </a:ext>
            </a:extLst>
          </p:cNvPr>
          <p:cNvSpPr txBox="1"/>
          <p:nvPr/>
        </p:nvSpPr>
        <p:spPr>
          <a:xfrm>
            <a:off x="803925" y="852717"/>
            <a:ext cx="10290060" cy="2031325"/>
          </a:xfrm>
          <a:prstGeom prst="rect">
            <a:avLst/>
          </a:prstGeom>
          <a:noFill/>
        </p:spPr>
        <p:txBody>
          <a:bodyPr wrap="square" rtlCol="0">
            <a:spAutoFit/>
          </a:bodyPr>
          <a:lstStyle/>
          <a:p>
            <a:r>
              <a:rPr lang="en-US" altLang="zh-CN" sz="1800" dirty="0">
                <a:solidFill>
                  <a:srgbClr val="000000"/>
                </a:solidFill>
                <a:latin typeface="新宋体" panose="02010609030101010101" pitchFamily="49" charset="-122"/>
                <a:ea typeface="新宋体" panose="02010609030101010101" pitchFamily="49" charset="-122"/>
              </a:rPr>
              <a:t>rasterize(</a:t>
            </a:r>
            <a:r>
              <a:rPr lang="en-US" altLang="zh-CN" sz="1800" dirty="0">
                <a:solidFill>
                  <a:srgbClr val="2B91AF"/>
                </a:solidFill>
                <a:latin typeface="新宋体" panose="02010609030101010101" pitchFamily="49" charset="-122"/>
                <a:ea typeface="新宋体" panose="02010609030101010101" pitchFamily="49" charset="-122"/>
              </a:rPr>
              <a:t>Vec2i</a:t>
            </a:r>
            <a:r>
              <a:rPr lang="en-US" altLang="zh-CN" sz="1800" dirty="0">
                <a:solidFill>
                  <a:srgbClr val="000000"/>
                </a:solidFill>
                <a:latin typeface="新宋体" panose="02010609030101010101" pitchFamily="49" charset="-122"/>
                <a:ea typeface="新宋体" panose="02010609030101010101" pitchFamily="49" charset="-122"/>
              </a:rPr>
              <a:t>(20, 34), </a:t>
            </a:r>
            <a:r>
              <a:rPr lang="en-US" altLang="zh-CN" sz="1800" dirty="0">
                <a:solidFill>
                  <a:srgbClr val="2B91AF"/>
                </a:solidFill>
                <a:latin typeface="新宋体" panose="02010609030101010101" pitchFamily="49" charset="-122"/>
                <a:ea typeface="新宋体" panose="02010609030101010101" pitchFamily="49" charset="-122"/>
              </a:rPr>
              <a:t>Vec2i</a:t>
            </a:r>
            <a:r>
              <a:rPr lang="en-US" altLang="zh-CN" sz="1800" dirty="0">
                <a:solidFill>
                  <a:srgbClr val="000000"/>
                </a:solidFill>
                <a:latin typeface="新宋体" panose="02010609030101010101" pitchFamily="49" charset="-122"/>
                <a:ea typeface="新宋体" panose="02010609030101010101" pitchFamily="49" charset="-122"/>
              </a:rPr>
              <a:t>(744, 400), image, red, </a:t>
            </a:r>
            <a:r>
              <a:rPr lang="en-US" altLang="zh-CN" sz="1800" dirty="0" err="1">
                <a:solidFill>
                  <a:srgbClr val="000000"/>
                </a:solidFill>
                <a:latin typeface="新宋体" panose="02010609030101010101" pitchFamily="49" charset="-122"/>
                <a:ea typeface="新宋体" panose="02010609030101010101" pitchFamily="49" charset="-122"/>
              </a:rPr>
              <a:t>ybuffer</a:t>
            </a:r>
            <a:r>
              <a:rPr lang="en-US" altLang="zh-CN" sz="1800" dirty="0">
                <a:solidFill>
                  <a:srgbClr val="000000"/>
                </a:solidFill>
                <a:latin typeface="新宋体" panose="02010609030101010101" pitchFamily="49" charset="-122"/>
                <a:ea typeface="新宋体" panose="02010609030101010101" pitchFamily="49" charset="-122"/>
              </a:rPr>
              <a:t>);</a:t>
            </a:r>
          </a:p>
          <a:p>
            <a:endParaRPr lang="en-US" altLang="zh-CN" dirty="0">
              <a:solidFill>
                <a:srgbClr val="000000"/>
              </a:solidFill>
              <a:latin typeface="新宋体" panose="02010609030101010101" pitchFamily="49" charset="-122"/>
              <a:ea typeface="新宋体" panose="02010609030101010101" pitchFamily="49" charset="-122"/>
            </a:endParaRPr>
          </a:p>
          <a:p>
            <a:endParaRPr lang="en-US" altLang="zh-CN" sz="1800" dirty="0">
              <a:solidFill>
                <a:srgbClr val="000000"/>
              </a:solidFill>
              <a:latin typeface="新宋体" panose="02010609030101010101" pitchFamily="49" charset="-122"/>
              <a:ea typeface="新宋体" panose="02010609030101010101" pitchFamily="49" charset="-122"/>
            </a:endParaRPr>
          </a:p>
          <a:p>
            <a:r>
              <a:rPr lang="en-US" altLang="zh-CN" sz="1800" dirty="0">
                <a:solidFill>
                  <a:srgbClr val="000000"/>
                </a:solidFill>
                <a:latin typeface="新宋体" panose="02010609030101010101" pitchFamily="49" charset="-122"/>
                <a:ea typeface="新宋体" panose="02010609030101010101" pitchFamily="49" charset="-122"/>
              </a:rPr>
              <a:t>rasterize(</a:t>
            </a:r>
            <a:r>
              <a:rPr lang="en-US" altLang="zh-CN" sz="1800" dirty="0">
                <a:solidFill>
                  <a:srgbClr val="2B91AF"/>
                </a:solidFill>
                <a:latin typeface="新宋体" panose="02010609030101010101" pitchFamily="49" charset="-122"/>
                <a:ea typeface="新宋体" panose="02010609030101010101" pitchFamily="49" charset="-122"/>
              </a:rPr>
              <a:t>Vec2i</a:t>
            </a:r>
            <a:r>
              <a:rPr lang="en-US" altLang="zh-CN" sz="1800" dirty="0">
                <a:solidFill>
                  <a:srgbClr val="000000"/>
                </a:solidFill>
                <a:latin typeface="新宋体" panose="02010609030101010101" pitchFamily="49" charset="-122"/>
                <a:ea typeface="新宋体" panose="02010609030101010101" pitchFamily="49" charset="-122"/>
              </a:rPr>
              <a:t>(120, 434), </a:t>
            </a:r>
            <a:r>
              <a:rPr lang="en-US" altLang="zh-CN" sz="1800" dirty="0">
                <a:solidFill>
                  <a:srgbClr val="2B91AF"/>
                </a:solidFill>
                <a:latin typeface="新宋体" panose="02010609030101010101" pitchFamily="49" charset="-122"/>
                <a:ea typeface="新宋体" panose="02010609030101010101" pitchFamily="49" charset="-122"/>
              </a:rPr>
              <a:t>Vec2i</a:t>
            </a:r>
            <a:r>
              <a:rPr lang="en-US" altLang="zh-CN" sz="1800" dirty="0">
                <a:solidFill>
                  <a:srgbClr val="000000"/>
                </a:solidFill>
                <a:latin typeface="新宋体" panose="02010609030101010101" pitchFamily="49" charset="-122"/>
                <a:ea typeface="新宋体" panose="02010609030101010101" pitchFamily="49" charset="-122"/>
              </a:rPr>
              <a:t>(444, 400), image, green, </a:t>
            </a:r>
            <a:r>
              <a:rPr lang="en-US" altLang="zh-CN" sz="1800" dirty="0" err="1">
                <a:solidFill>
                  <a:srgbClr val="000000"/>
                </a:solidFill>
                <a:latin typeface="新宋体" panose="02010609030101010101" pitchFamily="49" charset="-122"/>
                <a:ea typeface="新宋体" panose="02010609030101010101" pitchFamily="49" charset="-122"/>
              </a:rPr>
              <a:t>ybuffer</a:t>
            </a:r>
            <a:r>
              <a:rPr lang="en-US" altLang="zh-CN" sz="1800" dirty="0">
                <a:solidFill>
                  <a:srgbClr val="000000"/>
                </a:solidFill>
                <a:latin typeface="新宋体" panose="02010609030101010101" pitchFamily="49" charset="-122"/>
                <a:ea typeface="新宋体" panose="02010609030101010101" pitchFamily="49" charset="-122"/>
              </a:rPr>
              <a:t>);</a:t>
            </a:r>
          </a:p>
          <a:p>
            <a:endParaRPr lang="en-US" altLang="zh-CN" dirty="0">
              <a:solidFill>
                <a:srgbClr val="000000"/>
              </a:solidFill>
              <a:latin typeface="新宋体" panose="02010609030101010101" pitchFamily="49" charset="-122"/>
              <a:ea typeface="新宋体" panose="02010609030101010101" pitchFamily="49" charset="-122"/>
            </a:endParaRPr>
          </a:p>
          <a:p>
            <a:endParaRPr lang="en-US" altLang="zh-CN" sz="1800" dirty="0">
              <a:solidFill>
                <a:srgbClr val="000000"/>
              </a:solidFill>
              <a:latin typeface="新宋体" panose="02010609030101010101" pitchFamily="49" charset="-122"/>
              <a:ea typeface="新宋体" panose="02010609030101010101" pitchFamily="49" charset="-122"/>
            </a:endParaRPr>
          </a:p>
          <a:p>
            <a:r>
              <a:rPr lang="en-US" altLang="zh-CN" sz="1800" dirty="0">
                <a:solidFill>
                  <a:srgbClr val="000000"/>
                </a:solidFill>
                <a:latin typeface="新宋体" panose="02010609030101010101" pitchFamily="49" charset="-122"/>
                <a:ea typeface="新宋体" panose="02010609030101010101" pitchFamily="49" charset="-122"/>
              </a:rPr>
              <a:t>rasterize(</a:t>
            </a:r>
            <a:r>
              <a:rPr lang="en-US" altLang="zh-CN" sz="1800" dirty="0">
                <a:solidFill>
                  <a:srgbClr val="2B91AF"/>
                </a:solidFill>
                <a:latin typeface="新宋体" panose="02010609030101010101" pitchFamily="49" charset="-122"/>
                <a:ea typeface="新宋体" panose="02010609030101010101" pitchFamily="49" charset="-122"/>
              </a:rPr>
              <a:t>Vec2i</a:t>
            </a:r>
            <a:r>
              <a:rPr lang="en-US" altLang="zh-CN" sz="1800" dirty="0">
                <a:solidFill>
                  <a:srgbClr val="000000"/>
                </a:solidFill>
                <a:latin typeface="新宋体" panose="02010609030101010101" pitchFamily="49" charset="-122"/>
                <a:ea typeface="新宋体" panose="02010609030101010101" pitchFamily="49" charset="-122"/>
              </a:rPr>
              <a:t>(330, 463), </a:t>
            </a:r>
            <a:r>
              <a:rPr lang="en-US" altLang="zh-CN" sz="1800" dirty="0">
                <a:solidFill>
                  <a:srgbClr val="2B91AF"/>
                </a:solidFill>
                <a:latin typeface="新宋体" panose="02010609030101010101" pitchFamily="49" charset="-122"/>
                <a:ea typeface="新宋体" panose="02010609030101010101" pitchFamily="49" charset="-122"/>
              </a:rPr>
              <a:t>Vec2i</a:t>
            </a:r>
            <a:r>
              <a:rPr lang="en-US" altLang="zh-CN" sz="1800" dirty="0">
                <a:solidFill>
                  <a:srgbClr val="000000"/>
                </a:solidFill>
                <a:latin typeface="新宋体" panose="02010609030101010101" pitchFamily="49" charset="-122"/>
                <a:ea typeface="新宋体" panose="02010609030101010101" pitchFamily="49" charset="-122"/>
              </a:rPr>
              <a:t>(594, 200), image, blue, </a:t>
            </a:r>
            <a:r>
              <a:rPr lang="en-US" altLang="zh-CN" sz="1800" dirty="0" err="1">
                <a:solidFill>
                  <a:srgbClr val="000000"/>
                </a:solidFill>
                <a:latin typeface="新宋体" panose="02010609030101010101" pitchFamily="49" charset="-122"/>
                <a:ea typeface="新宋体" panose="02010609030101010101" pitchFamily="49" charset="-122"/>
              </a:rPr>
              <a:t>ybuffer</a:t>
            </a:r>
            <a:r>
              <a:rPr lang="en-US" altLang="zh-CN" sz="1800" dirty="0">
                <a:solidFill>
                  <a:srgbClr val="000000"/>
                </a:solidFill>
                <a:latin typeface="新宋体" panose="02010609030101010101" pitchFamily="49" charset="-122"/>
                <a:ea typeface="新宋体" panose="02010609030101010101" pitchFamily="49" charset="-122"/>
              </a:rPr>
              <a:t>);</a:t>
            </a:r>
            <a:endParaRPr lang="zh-CN" altLang="en-US" dirty="0"/>
          </a:p>
        </p:txBody>
      </p:sp>
      <p:pic>
        <p:nvPicPr>
          <p:cNvPr id="6" name="图片 5">
            <a:extLst>
              <a:ext uri="{FF2B5EF4-FFF2-40B4-BE49-F238E27FC236}">
                <a16:creationId xmlns:a16="http://schemas.microsoft.com/office/drawing/2014/main" id="{0B0E0E90-1046-AFD3-83E4-BDEB90832B27}"/>
              </a:ext>
            </a:extLst>
          </p:cNvPr>
          <p:cNvPicPr>
            <a:picLocks noChangeAspect="1"/>
          </p:cNvPicPr>
          <p:nvPr/>
        </p:nvPicPr>
        <p:blipFill>
          <a:blip r:embed="rId2"/>
          <a:stretch>
            <a:fillRect/>
          </a:stretch>
        </p:blipFill>
        <p:spPr>
          <a:xfrm>
            <a:off x="424172" y="1272416"/>
            <a:ext cx="10526594" cy="457264"/>
          </a:xfrm>
          <a:prstGeom prst="rect">
            <a:avLst/>
          </a:prstGeom>
        </p:spPr>
      </p:pic>
      <p:pic>
        <p:nvPicPr>
          <p:cNvPr id="8" name="图片 7">
            <a:extLst>
              <a:ext uri="{FF2B5EF4-FFF2-40B4-BE49-F238E27FC236}">
                <a16:creationId xmlns:a16="http://schemas.microsoft.com/office/drawing/2014/main" id="{65157EA6-E2BA-6D6F-6C8E-A517FDFC7C93}"/>
              </a:ext>
            </a:extLst>
          </p:cNvPr>
          <p:cNvPicPr>
            <a:picLocks noChangeAspect="1"/>
          </p:cNvPicPr>
          <p:nvPr/>
        </p:nvPicPr>
        <p:blipFill>
          <a:blip r:embed="rId3"/>
          <a:stretch>
            <a:fillRect/>
          </a:stretch>
        </p:blipFill>
        <p:spPr>
          <a:xfrm>
            <a:off x="495619" y="2035360"/>
            <a:ext cx="10383699" cy="543001"/>
          </a:xfrm>
          <a:prstGeom prst="rect">
            <a:avLst/>
          </a:prstGeom>
        </p:spPr>
      </p:pic>
      <p:pic>
        <p:nvPicPr>
          <p:cNvPr id="10" name="图片 9">
            <a:extLst>
              <a:ext uri="{FF2B5EF4-FFF2-40B4-BE49-F238E27FC236}">
                <a16:creationId xmlns:a16="http://schemas.microsoft.com/office/drawing/2014/main" id="{703EA06A-9A65-79B4-51B5-5B1126FE65D5}"/>
              </a:ext>
            </a:extLst>
          </p:cNvPr>
          <p:cNvPicPr>
            <a:picLocks noChangeAspect="1"/>
          </p:cNvPicPr>
          <p:nvPr/>
        </p:nvPicPr>
        <p:blipFill>
          <a:blip r:embed="rId4"/>
          <a:stretch>
            <a:fillRect/>
          </a:stretch>
        </p:blipFill>
        <p:spPr>
          <a:xfrm>
            <a:off x="495619" y="2962210"/>
            <a:ext cx="10498015" cy="466790"/>
          </a:xfrm>
          <a:prstGeom prst="rect">
            <a:avLst/>
          </a:prstGeom>
        </p:spPr>
      </p:pic>
      <p:sp>
        <p:nvSpPr>
          <p:cNvPr id="11" name="文本框 10">
            <a:extLst>
              <a:ext uri="{FF2B5EF4-FFF2-40B4-BE49-F238E27FC236}">
                <a16:creationId xmlns:a16="http://schemas.microsoft.com/office/drawing/2014/main" id="{9FD7AEF4-232D-189F-8938-46DD13537F9D}"/>
              </a:ext>
            </a:extLst>
          </p:cNvPr>
          <p:cNvSpPr txBox="1"/>
          <p:nvPr/>
        </p:nvSpPr>
        <p:spPr>
          <a:xfrm>
            <a:off x="589258" y="3554259"/>
            <a:ext cx="10290060" cy="369332"/>
          </a:xfrm>
          <a:prstGeom prst="rect">
            <a:avLst/>
          </a:prstGeom>
          <a:noFill/>
        </p:spPr>
        <p:txBody>
          <a:bodyPr wrap="square" rtlCol="0">
            <a:spAutoFit/>
          </a:bodyPr>
          <a:lstStyle/>
          <a:p>
            <a:r>
              <a:rPr lang="zh-CN" altLang="en-US" sz="1800" dirty="0">
                <a:solidFill>
                  <a:srgbClr val="000000"/>
                </a:solidFill>
                <a:latin typeface="新宋体" panose="02010609030101010101" pitchFamily="49" charset="-122"/>
                <a:ea typeface="新宋体" panose="02010609030101010101" pitchFamily="49" charset="-122"/>
              </a:rPr>
              <a:t>三条线同时绘制的效果如下</a:t>
            </a:r>
            <a:endParaRPr lang="en-US" altLang="zh-CN" sz="1800" dirty="0">
              <a:solidFill>
                <a:srgbClr val="000000"/>
              </a:solidFill>
              <a:latin typeface="新宋体" panose="02010609030101010101" pitchFamily="49" charset="-122"/>
              <a:ea typeface="新宋体" panose="02010609030101010101" pitchFamily="49" charset="-122"/>
            </a:endParaRPr>
          </a:p>
        </p:txBody>
      </p:sp>
      <p:pic>
        <p:nvPicPr>
          <p:cNvPr id="13" name="图片 12">
            <a:extLst>
              <a:ext uri="{FF2B5EF4-FFF2-40B4-BE49-F238E27FC236}">
                <a16:creationId xmlns:a16="http://schemas.microsoft.com/office/drawing/2014/main" id="{7053ACD9-0F3E-3374-3B7D-8A652FC07690}"/>
              </a:ext>
            </a:extLst>
          </p:cNvPr>
          <p:cNvPicPr>
            <a:picLocks noChangeAspect="1"/>
          </p:cNvPicPr>
          <p:nvPr/>
        </p:nvPicPr>
        <p:blipFill>
          <a:blip r:embed="rId5"/>
          <a:stretch>
            <a:fillRect/>
          </a:stretch>
        </p:blipFill>
        <p:spPr>
          <a:xfrm>
            <a:off x="495619" y="4011610"/>
            <a:ext cx="10564699" cy="647790"/>
          </a:xfrm>
          <a:prstGeom prst="rect">
            <a:avLst/>
          </a:prstGeom>
        </p:spPr>
      </p:pic>
    </p:spTree>
    <p:extLst>
      <p:ext uri="{BB962C8B-B14F-4D97-AF65-F5344CB8AC3E}">
        <p14:creationId xmlns:p14="http://schemas.microsoft.com/office/powerpoint/2010/main" val="12219879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a:extLst>
              <a:ext uri="{FF2B5EF4-FFF2-40B4-BE49-F238E27FC236}">
                <a16:creationId xmlns:a16="http://schemas.microsoft.com/office/drawing/2014/main" id="{9FD7AEF4-232D-189F-8938-46DD13537F9D}"/>
              </a:ext>
            </a:extLst>
          </p:cNvPr>
          <p:cNvSpPr txBox="1"/>
          <p:nvPr/>
        </p:nvSpPr>
        <p:spPr>
          <a:xfrm>
            <a:off x="633325" y="535637"/>
            <a:ext cx="11286925" cy="2862322"/>
          </a:xfrm>
          <a:prstGeom prst="rect">
            <a:avLst/>
          </a:prstGeom>
          <a:noFill/>
        </p:spPr>
        <p:txBody>
          <a:bodyPr wrap="square" rtlCol="0">
            <a:spAutoFit/>
          </a:bodyPr>
          <a:lstStyle/>
          <a:p>
            <a:r>
              <a:rPr lang="zh-CN" altLang="en-US" sz="1800" dirty="0">
                <a:solidFill>
                  <a:srgbClr val="000000"/>
                </a:solidFill>
                <a:latin typeface="新宋体" panose="02010609030101010101" pitchFamily="49" charset="-122"/>
                <a:ea typeface="新宋体" panose="02010609030101010101" pitchFamily="49" charset="-122"/>
              </a:rPr>
              <a:t>扩展到三维空间，从</a:t>
            </a:r>
            <a:r>
              <a:rPr lang="en-US" altLang="zh-CN" sz="1800" dirty="0">
                <a:solidFill>
                  <a:srgbClr val="000000"/>
                </a:solidFill>
                <a:latin typeface="新宋体" panose="02010609030101010101" pitchFamily="49" charset="-122"/>
                <a:ea typeface="新宋体" panose="02010609030101010101" pitchFamily="49" charset="-122"/>
              </a:rPr>
              <a:t>z</a:t>
            </a:r>
            <a:r>
              <a:rPr lang="zh-CN" altLang="en-US" sz="1800" dirty="0">
                <a:solidFill>
                  <a:srgbClr val="000000"/>
                </a:solidFill>
                <a:latin typeface="新宋体" panose="02010609030101010101" pitchFamily="49" charset="-122"/>
                <a:ea typeface="新宋体" panose="02010609030101010101" pitchFamily="49" charset="-122"/>
              </a:rPr>
              <a:t>轴向下看，此时的</a:t>
            </a:r>
            <a:r>
              <a:rPr lang="en-US" altLang="zh-CN" sz="1800" dirty="0" err="1">
                <a:solidFill>
                  <a:srgbClr val="000000"/>
                </a:solidFill>
                <a:latin typeface="新宋体" panose="02010609030101010101" pitchFamily="49" charset="-122"/>
                <a:ea typeface="新宋体" panose="02010609030101010101" pitchFamily="49" charset="-122"/>
              </a:rPr>
              <a:t>zbuffer</a:t>
            </a:r>
            <a:r>
              <a:rPr lang="zh-CN" altLang="en-US" sz="1800" dirty="0">
                <a:solidFill>
                  <a:srgbClr val="000000"/>
                </a:solidFill>
                <a:latin typeface="新宋体" panose="02010609030101010101" pitchFamily="49" charset="-122"/>
                <a:ea typeface="新宋体" panose="02010609030101010101" pitchFamily="49" charset="-122"/>
              </a:rPr>
              <a:t>就必须是二维的了，</a:t>
            </a:r>
            <a:r>
              <a:rPr lang="en-US" altLang="zh-CN" sz="1800" dirty="0">
                <a:solidFill>
                  <a:srgbClr val="000000"/>
                </a:solidFill>
                <a:latin typeface="新宋体" panose="02010609030101010101" pitchFamily="49" charset="-122"/>
                <a:ea typeface="新宋体" panose="02010609030101010101" pitchFamily="49" charset="-122"/>
              </a:rPr>
              <a:t>int[width][height];</a:t>
            </a:r>
          </a:p>
          <a:p>
            <a:r>
              <a:rPr lang="zh-CN" altLang="en-US" sz="1800" dirty="0">
                <a:solidFill>
                  <a:srgbClr val="000000"/>
                </a:solidFill>
                <a:latin typeface="新宋体" panose="02010609030101010101" pitchFamily="49" charset="-122"/>
                <a:ea typeface="新宋体" panose="02010609030101010101" pitchFamily="49" charset="-122"/>
              </a:rPr>
              <a:t>当然我们也可以用一个</a:t>
            </a:r>
            <a:r>
              <a:rPr lang="zh-CN" altLang="en-US" dirty="0">
                <a:solidFill>
                  <a:srgbClr val="000000"/>
                </a:solidFill>
                <a:latin typeface="新宋体" panose="02010609030101010101" pitchFamily="49" charset="-122"/>
                <a:ea typeface="新宋体" panose="02010609030101010101" pitchFamily="49" charset="-122"/>
              </a:rPr>
              <a:t>一维数组来表示，对于每个二维矩阵的点，</a:t>
            </a:r>
            <a:r>
              <a:rPr lang="en-US" altLang="zh-CN" dirty="0">
                <a:solidFill>
                  <a:srgbClr val="000000"/>
                </a:solidFill>
                <a:latin typeface="新宋体" panose="02010609030101010101" pitchFamily="49" charset="-122"/>
                <a:ea typeface="新宋体" panose="02010609030101010101" pitchFamily="49" charset="-122"/>
              </a:rPr>
              <a:t>int </a:t>
            </a:r>
            <a:r>
              <a:rPr lang="en-US" altLang="zh-CN" dirty="0" err="1">
                <a:solidFill>
                  <a:srgbClr val="000000"/>
                </a:solidFill>
                <a:latin typeface="新宋体" panose="02010609030101010101" pitchFamily="49" charset="-122"/>
                <a:ea typeface="新宋体" panose="02010609030101010101" pitchFamily="49" charset="-122"/>
              </a:rPr>
              <a:t>zb</a:t>
            </a:r>
            <a:r>
              <a:rPr lang="en-US" altLang="zh-CN" dirty="0">
                <a:solidFill>
                  <a:srgbClr val="000000"/>
                </a:solidFill>
                <a:latin typeface="新宋体" panose="02010609030101010101" pitchFamily="49" charset="-122"/>
                <a:ea typeface="新宋体" panose="02010609030101010101" pitchFamily="49" charset="-122"/>
              </a:rPr>
              <a:t> = </a:t>
            </a:r>
            <a:r>
              <a:rPr lang="en-US" altLang="zh-CN" dirty="0" err="1">
                <a:solidFill>
                  <a:srgbClr val="000000"/>
                </a:solidFill>
                <a:latin typeface="新宋体" panose="02010609030101010101" pitchFamily="49" charset="-122"/>
                <a:ea typeface="新宋体" panose="02010609030101010101" pitchFamily="49" charset="-122"/>
              </a:rPr>
              <a:t>x+y</a:t>
            </a:r>
            <a:r>
              <a:rPr lang="en-US" altLang="zh-CN" dirty="0">
                <a:solidFill>
                  <a:srgbClr val="000000"/>
                </a:solidFill>
                <a:latin typeface="新宋体" panose="02010609030101010101" pitchFamily="49" charset="-122"/>
                <a:ea typeface="新宋体" panose="02010609030101010101" pitchFamily="49" charset="-122"/>
              </a:rPr>
              <a:t>*width;</a:t>
            </a:r>
          </a:p>
          <a:p>
            <a:endParaRPr lang="en-US" altLang="zh-CN" sz="1800" dirty="0">
              <a:solidFill>
                <a:srgbClr val="000000"/>
              </a:solidFill>
              <a:latin typeface="新宋体" panose="02010609030101010101" pitchFamily="49" charset="-122"/>
              <a:ea typeface="新宋体" panose="02010609030101010101" pitchFamily="49" charset="-122"/>
            </a:endParaRPr>
          </a:p>
          <a:p>
            <a:r>
              <a:rPr lang="zh-CN" altLang="en-US" sz="1800" dirty="0">
                <a:solidFill>
                  <a:srgbClr val="000000"/>
                </a:solidFill>
                <a:latin typeface="新宋体" panose="02010609030101010101" pitchFamily="49" charset="-122"/>
                <a:ea typeface="新宋体" panose="02010609030101010101" pitchFamily="49" charset="-122"/>
              </a:rPr>
              <a:t>实际上，当我们求重心坐标时，就有一个</a:t>
            </a:r>
            <a:r>
              <a:rPr lang="en-US" altLang="zh-CN" sz="1800" dirty="0">
                <a:solidFill>
                  <a:srgbClr val="000000"/>
                </a:solidFill>
                <a:latin typeface="新宋体" panose="02010609030101010101" pitchFamily="49" charset="-122"/>
                <a:ea typeface="新宋体" panose="02010609030101010101" pitchFamily="49" charset="-122"/>
              </a:rPr>
              <a:t>z</a:t>
            </a:r>
            <a:r>
              <a:rPr lang="zh-CN" altLang="en-US" sz="1800" dirty="0">
                <a:solidFill>
                  <a:srgbClr val="000000"/>
                </a:solidFill>
                <a:latin typeface="新宋体" panose="02010609030101010101" pitchFamily="49" charset="-122"/>
                <a:ea typeface="新宋体" panose="02010609030101010101" pitchFamily="49" charset="-122"/>
              </a:rPr>
              <a:t>值存在了，因为我们在二维平面求取</a:t>
            </a:r>
            <a:r>
              <a:rPr lang="en-US" altLang="zh-CN" sz="1800" dirty="0">
                <a:solidFill>
                  <a:srgbClr val="000000"/>
                </a:solidFill>
                <a:latin typeface="新宋体" panose="02010609030101010101" pitchFamily="49" charset="-122"/>
                <a:ea typeface="新宋体" panose="02010609030101010101" pitchFamily="49" charset="-122"/>
              </a:rPr>
              <a:t>y</a:t>
            </a:r>
            <a:r>
              <a:rPr lang="zh-CN" altLang="en-US" sz="1800" dirty="0">
                <a:solidFill>
                  <a:srgbClr val="000000"/>
                </a:solidFill>
                <a:latin typeface="新宋体" panose="02010609030101010101" pitchFamily="49" charset="-122"/>
                <a:ea typeface="新宋体" panose="02010609030101010101" pitchFamily="49" charset="-122"/>
              </a:rPr>
              <a:t>的时候使用的</a:t>
            </a:r>
            <a:r>
              <a:rPr lang="en-US" altLang="zh-CN" sz="1800" dirty="0">
                <a:solidFill>
                  <a:srgbClr val="000000"/>
                </a:solidFill>
                <a:latin typeface="新宋体" panose="02010609030101010101" pitchFamily="49" charset="-122"/>
                <a:ea typeface="新宋体" panose="02010609030101010101" pitchFamily="49" charset="-122"/>
              </a:rPr>
              <a:t>t</a:t>
            </a:r>
            <a:r>
              <a:rPr lang="zh-CN" altLang="en-US" sz="1800" dirty="0">
                <a:solidFill>
                  <a:srgbClr val="000000"/>
                </a:solidFill>
                <a:latin typeface="新宋体" panose="02010609030101010101" pitchFamily="49" charset="-122"/>
                <a:ea typeface="新宋体" panose="02010609030101010101" pitchFamily="49" charset="-122"/>
              </a:rPr>
              <a:t>相当于就是重心坐标（</a:t>
            </a:r>
            <a:r>
              <a:rPr lang="en-US" altLang="zh-CN" sz="1800" dirty="0">
                <a:solidFill>
                  <a:srgbClr val="000000"/>
                </a:solidFill>
                <a:latin typeface="新宋体" panose="02010609030101010101" pitchFamily="49" charset="-122"/>
                <a:ea typeface="新宋体" panose="02010609030101010101" pitchFamily="49" charset="-122"/>
              </a:rPr>
              <a:t>1-t,t</a:t>
            </a:r>
            <a:r>
              <a:rPr lang="zh-CN" altLang="en-US" sz="1800" dirty="0">
                <a:solidFill>
                  <a:srgbClr val="000000"/>
                </a:solidFill>
                <a:latin typeface="新宋体" panose="02010609030101010101" pitchFamily="49" charset="-122"/>
                <a:ea typeface="新宋体" panose="02010609030101010101" pitchFamily="49" charset="-122"/>
              </a:rPr>
              <a:t>），所以像素点</a:t>
            </a:r>
            <a:r>
              <a:rPr lang="en-US" altLang="zh-CN" sz="1800" dirty="0">
                <a:solidFill>
                  <a:srgbClr val="000000"/>
                </a:solidFill>
                <a:latin typeface="新宋体" panose="02010609030101010101" pitchFamily="49" charset="-122"/>
                <a:ea typeface="新宋体" panose="02010609030101010101" pitchFamily="49" charset="-122"/>
              </a:rPr>
              <a:t>P</a:t>
            </a:r>
            <a:r>
              <a:rPr lang="zh-CN" altLang="en-US" sz="1800" dirty="0">
                <a:solidFill>
                  <a:srgbClr val="000000"/>
                </a:solidFill>
                <a:latin typeface="新宋体" panose="02010609030101010101" pitchFamily="49" charset="-122"/>
                <a:ea typeface="新宋体" panose="02010609030101010101" pitchFamily="49" charset="-122"/>
              </a:rPr>
              <a:t>的</a:t>
            </a:r>
            <a:r>
              <a:rPr lang="en-US" altLang="zh-CN" sz="1800" dirty="0">
                <a:solidFill>
                  <a:srgbClr val="000000"/>
                </a:solidFill>
                <a:latin typeface="新宋体" panose="02010609030101010101" pitchFamily="49" charset="-122"/>
                <a:ea typeface="新宋体" panose="02010609030101010101" pitchFamily="49" charset="-122"/>
              </a:rPr>
              <a:t>z</a:t>
            </a:r>
            <a:r>
              <a:rPr lang="zh-CN" altLang="en-US" sz="1800" dirty="0">
                <a:solidFill>
                  <a:srgbClr val="000000"/>
                </a:solidFill>
                <a:latin typeface="新宋体" panose="02010609030101010101" pitchFamily="49" charset="-122"/>
                <a:ea typeface="新宋体" panose="02010609030101010101" pitchFamily="49" charset="-122"/>
              </a:rPr>
              <a:t>值应该就是三角形三个顶点与重心坐标的点乘之和。</a:t>
            </a:r>
            <a:endParaRPr lang="en-US" altLang="zh-CN" sz="1800" dirty="0">
              <a:solidFill>
                <a:srgbClr val="000000"/>
              </a:solidFill>
              <a:latin typeface="新宋体" panose="02010609030101010101" pitchFamily="49" charset="-122"/>
              <a:ea typeface="新宋体" panose="02010609030101010101" pitchFamily="49" charset="-122"/>
            </a:endParaRPr>
          </a:p>
          <a:p>
            <a:endParaRPr lang="en-US" altLang="zh-CN" dirty="0">
              <a:solidFill>
                <a:srgbClr val="000000"/>
              </a:solidFill>
              <a:latin typeface="新宋体" panose="02010609030101010101" pitchFamily="49" charset="-122"/>
              <a:ea typeface="新宋体" panose="02010609030101010101" pitchFamily="49" charset="-122"/>
            </a:endParaRPr>
          </a:p>
          <a:p>
            <a:r>
              <a:rPr lang="zh-CN" altLang="en-US" sz="1800" dirty="0">
                <a:solidFill>
                  <a:srgbClr val="000000"/>
                </a:solidFill>
                <a:latin typeface="新宋体" panose="02010609030101010101" pitchFamily="49" charset="-122"/>
                <a:ea typeface="新宋体" panose="02010609030101010101" pitchFamily="49" charset="-122"/>
              </a:rPr>
              <a:t>同样我们获取</a:t>
            </a:r>
            <a:r>
              <a:rPr lang="en-US" altLang="zh-CN" sz="1800" dirty="0">
                <a:solidFill>
                  <a:srgbClr val="000000"/>
                </a:solidFill>
                <a:latin typeface="新宋体" panose="02010609030101010101" pitchFamily="49" charset="-122"/>
                <a:ea typeface="新宋体" panose="02010609030101010101" pitchFamily="49" charset="-122"/>
              </a:rPr>
              <a:t>obj</a:t>
            </a:r>
            <a:r>
              <a:rPr lang="zh-CN" altLang="en-US" sz="1800" dirty="0">
                <a:solidFill>
                  <a:srgbClr val="000000"/>
                </a:solidFill>
                <a:latin typeface="新宋体" panose="02010609030101010101" pitchFamily="49" charset="-122"/>
                <a:ea typeface="新宋体" panose="02010609030101010101" pitchFamily="49" charset="-122"/>
              </a:rPr>
              <a:t>文件中三个顶点值，然后传入绘制函数中，通过重心坐标求取当前像素点的</a:t>
            </a:r>
            <a:r>
              <a:rPr lang="en-US" altLang="zh-CN" sz="1800" dirty="0">
                <a:solidFill>
                  <a:srgbClr val="000000"/>
                </a:solidFill>
                <a:latin typeface="新宋体" panose="02010609030101010101" pitchFamily="49" charset="-122"/>
                <a:ea typeface="新宋体" panose="02010609030101010101" pitchFamily="49" charset="-122"/>
              </a:rPr>
              <a:t>z</a:t>
            </a:r>
            <a:r>
              <a:rPr lang="zh-CN" altLang="en-US" sz="1800" dirty="0">
                <a:solidFill>
                  <a:srgbClr val="000000"/>
                </a:solidFill>
                <a:latin typeface="新宋体" panose="02010609030101010101" pitchFamily="49" charset="-122"/>
                <a:ea typeface="新宋体" panose="02010609030101010101" pitchFamily="49" charset="-122"/>
              </a:rPr>
              <a:t>值</a:t>
            </a:r>
            <a:endParaRPr lang="en-US" altLang="zh-CN" sz="1800" dirty="0">
              <a:solidFill>
                <a:srgbClr val="000000"/>
              </a:solidFill>
              <a:latin typeface="新宋体" panose="02010609030101010101" pitchFamily="49" charset="-122"/>
              <a:ea typeface="新宋体" panose="02010609030101010101" pitchFamily="49" charset="-122"/>
            </a:endParaRPr>
          </a:p>
          <a:p>
            <a:r>
              <a:rPr lang="zh-CN" altLang="en-US" dirty="0">
                <a:solidFill>
                  <a:srgbClr val="000000"/>
                </a:solidFill>
                <a:latin typeface="新宋体" panose="02010609030101010101" pitchFamily="49" charset="-122"/>
                <a:ea typeface="新宋体" panose="02010609030101010101" pitchFamily="49" charset="-122"/>
              </a:rPr>
              <a:t>当前像素点的重心坐标</a:t>
            </a:r>
            <a:r>
              <a:rPr lang="en-US" altLang="zh-CN" dirty="0">
                <a:solidFill>
                  <a:srgbClr val="000000"/>
                </a:solidFill>
                <a:latin typeface="新宋体" panose="02010609030101010101" pitchFamily="49" charset="-122"/>
                <a:ea typeface="新宋体" panose="02010609030101010101" pitchFamily="49" charset="-122"/>
              </a:rPr>
              <a:t>P = </a:t>
            </a:r>
            <a:r>
              <a:rPr lang="en-US" altLang="zh-CN" sz="1800" dirty="0">
                <a:solidFill>
                  <a:srgbClr val="000000"/>
                </a:solidFill>
                <a:latin typeface="新宋体" panose="02010609030101010101" pitchFamily="49" charset="-122"/>
                <a:ea typeface="新宋体" panose="02010609030101010101" pitchFamily="49" charset="-122"/>
              </a:rPr>
              <a:t>(</a:t>
            </a:r>
            <a:r>
              <a:rPr lang="en-US" altLang="zh-CN" sz="1800" dirty="0">
                <a:solidFill>
                  <a:srgbClr val="808080"/>
                </a:solidFill>
                <a:latin typeface="新宋体" panose="02010609030101010101" pitchFamily="49" charset="-122"/>
                <a:ea typeface="新宋体" panose="02010609030101010101" pitchFamily="49" charset="-122"/>
              </a:rPr>
              <a:t>pts</a:t>
            </a:r>
            <a:r>
              <a:rPr lang="en-US" altLang="zh-CN" sz="1800" dirty="0">
                <a:solidFill>
                  <a:srgbClr val="000000"/>
                </a:solidFill>
                <a:latin typeface="新宋体" panose="02010609030101010101" pitchFamily="49" charset="-122"/>
                <a:ea typeface="新宋体" panose="02010609030101010101" pitchFamily="49" charset="-122"/>
              </a:rPr>
              <a:t>[0] </a:t>
            </a:r>
            <a:r>
              <a:rPr lang="en-US" altLang="zh-CN" sz="1800" dirty="0">
                <a:solidFill>
                  <a:srgbClr val="008080"/>
                </a:solidFill>
                <a:latin typeface="新宋体" panose="02010609030101010101" pitchFamily="49" charset="-122"/>
                <a:ea typeface="新宋体" panose="02010609030101010101" pitchFamily="49" charset="-122"/>
              </a:rPr>
              <a:t>*</a:t>
            </a: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err="1">
                <a:solidFill>
                  <a:srgbClr val="000000"/>
                </a:solidFill>
                <a:latin typeface="新宋体" panose="02010609030101010101" pitchFamily="49" charset="-122"/>
                <a:ea typeface="新宋体" panose="02010609030101010101" pitchFamily="49" charset="-122"/>
              </a:rPr>
              <a:t>bc_screen.x</a:t>
            </a:r>
            <a:r>
              <a:rPr lang="en-US" altLang="zh-CN" sz="1800" dirty="0">
                <a:solidFill>
                  <a:srgbClr val="008080"/>
                </a:solidFill>
                <a:latin typeface="新宋体" panose="02010609030101010101" pitchFamily="49" charset="-122"/>
                <a:ea typeface="新宋体" panose="02010609030101010101" pitchFamily="49" charset="-122"/>
              </a:rPr>
              <a:t>+</a:t>
            </a: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a:solidFill>
                  <a:srgbClr val="808080"/>
                </a:solidFill>
                <a:latin typeface="新宋体" panose="02010609030101010101" pitchFamily="49" charset="-122"/>
                <a:ea typeface="新宋体" panose="02010609030101010101" pitchFamily="49" charset="-122"/>
              </a:rPr>
              <a:t>pts</a:t>
            </a:r>
            <a:r>
              <a:rPr lang="en-US" altLang="zh-CN" sz="1800" dirty="0">
                <a:solidFill>
                  <a:srgbClr val="000000"/>
                </a:solidFill>
                <a:latin typeface="新宋体" panose="02010609030101010101" pitchFamily="49" charset="-122"/>
                <a:ea typeface="新宋体" panose="02010609030101010101" pitchFamily="49" charset="-122"/>
              </a:rPr>
              <a:t>[1] </a:t>
            </a:r>
            <a:r>
              <a:rPr lang="en-US" altLang="zh-CN" sz="1800" dirty="0">
                <a:solidFill>
                  <a:srgbClr val="008080"/>
                </a:solidFill>
                <a:latin typeface="新宋体" panose="02010609030101010101" pitchFamily="49" charset="-122"/>
                <a:ea typeface="新宋体" panose="02010609030101010101" pitchFamily="49" charset="-122"/>
              </a:rPr>
              <a:t>*</a:t>
            </a: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err="1">
                <a:solidFill>
                  <a:srgbClr val="000000"/>
                </a:solidFill>
                <a:latin typeface="新宋体" panose="02010609030101010101" pitchFamily="49" charset="-122"/>
                <a:ea typeface="新宋体" panose="02010609030101010101" pitchFamily="49" charset="-122"/>
              </a:rPr>
              <a:t>bc_screen.y</a:t>
            </a:r>
            <a:r>
              <a:rPr lang="en-US" altLang="zh-CN" sz="1800" dirty="0">
                <a:solidFill>
                  <a:srgbClr val="008080"/>
                </a:solidFill>
                <a:latin typeface="新宋体" panose="02010609030101010101" pitchFamily="49" charset="-122"/>
                <a:ea typeface="新宋体" panose="02010609030101010101" pitchFamily="49" charset="-122"/>
              </a:rPr>
              <a:t>+</a:t>
            </a: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a:solidFill>
                  <a:srgbClr val="808080"/>
                </a:solidFill>
                <a:latin typeface="新宋体" panose="02010609030101010101" pitchFamily="49" charset="-122"/>
                <a:ea typeface="新宋体" panose="02010609030101010101" pitchFamily="49" charset="-122"/>
              </a:rPr>
              <a:t>pts</a:t>
            </a:r>
            <a:r>
              <a:rPr lang="en-US" altLang="zh-CN" sz="1800" dirty="0">
                <a:solidFill>
                  <a:srgbClr val="000000"/>
                </a:solidFill>
                <a:latin typeface="新宋体" panose="02010609030101010101" pitchFamily="49" charset="-122"/>
                <a:ea typeface="新宋体" panose="02010609030101010101" pitchFamily="49" charset="-122"/>
              </a:rPr>
              <a:t>[2] </a:t>
            </a:r>
            <a:r>
              <a:rPr lang="en-US" altLang="zh-CN" sz="1800" dirty="0">
                <a:solidFill>
                  <a:srgbClr val="008080"/>
                </a:solidFill>
                <a:latin typeface="新宋体" panose="02010609030101010101" pitchFamily="49" charset="-122"/>
                <a:ea typeface="新宋体" panose="02010609030101010101" pitchFamily="49" charset="-122"/>
              </a:rPr>
              <a:t>*</a:t>
            </a: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err="1">
                <a:solidFill>
                  <a:srgbClr val="000000"/>
                </a:solidFill>
                <a:latin typeface="新宋体" panose="02010609030101010101" pitchFamily="49" charset="-122"/>
                <a:ea typeface="新宋体" panose="02010609030101010101" pitchFamily="49" charset="-122"/>
              </a:rPr>
              <a:t>bc_screen.z</a:t>
            </a:r>
            <a:r>
              <a:rPr lang="en-US" altLang="zh-CN" sz="1800" dirty="0">
                <a:solidFill>
                  <a:srgbClr val="000000"/>
                </a:solidFill>
                <a:latin typeface="新宋体" panose="02010609030101010101" pitchFamily="49" charset="-122"/>
                <a:ea typeface="新宋体" panose="02010609030101010101" pitchFamily="49" charset="-122"/>
              </a:rPr>
              <a:t>)</a:t>
            </a:r>
          </a:p>
          <a:p>
            <a:endParaRPr lang="en-US" altLang="zh-CN" dirty="0">
              <a:solidFill>
                <a:srgbClr val="000000"/>
              </a:solidFill>
              <a:latin typeface="新宋体" panose="02010609030101010101" pitchFamily="49" charset="-122"/>
              <a:ea typeface="新宋体" panose="02010609030101010101" pitchFamily="49" charset="-122"/>
            </a:endParaRPr>
          </a:p>
          <a:p>
            <a:r>
              <a:rPr lang="zh-CN" altLang="en-US" dirty="0">
                <a:solidFill>
                  <a:srgbClr val="000000"/>
                </a:solidFill>
                <a:latin typeface="新宋体" panose="02010609030101010101" pitchFamily="49" charset="-122"/>
                <a:ea typeface="新宋体" panose="02010609030101010101" pitchFamily="49" charset="-122"/>
              </a:rPr>
              <a:t>更新当前的像素点所在位置的</a:t>
            </a:r>
            <a:r>
              <a:rPr lang="en-US" altLang="zh-CN" dirty="0" err="1">
                <a:solidFill>
                  <a:srgbClr val="000000"/>
                </a:solidFill>
                <a:latin typeface="新宋体" panose="02010609030101010101" pitchFamily="49" charset="-122"/>
                <a:ea typeface="新宋体" panose="02010609030101010101" pitchFamily="49" charset="-122"/>
              </a:rPr>
              <a:t>zbuffer</a:t>
            </a:r>
            <a:r>
              <a:rPr lang="zh-CN" altLang="en-US" dirty="0">
                <a:solidFill>
                  <a:srgbClr val="000000"/>
                </a:solidFill>
                <a:latin typeface="新宋体" panose="02010609030101010101" pitchFamily="49" charset="-122"/>
                <a:ea typeface="新宋体" panose="02010609030101010101" pitchFamily="49" charset="-122"/>
              </a:rPr>
              <a:t>，</a:t>
            </a:r>
            <a:r>
              <a:rPr lang="en-US" altLang="zh-CN" sz="1800" dirty="0" err="1">
                <a:solidFill>
                  <a:srgbClr val="808080"/>
                </a:solidFill>
                <a:latin typeface="新宋体" panose="02010609030101010101" pitchFamily="49" charset="-122"/>
                <a:ea typeface="新宋体" panose="02010609030101010101" pitchFamily="49" charset="-122"/>
              </a:rPr>
              <a:t>zbuffer</a:t>
            </a:r>
            <a:r>
              <a:rPr lang="en-US" altLang="zh-CN" sz="1800" dirty="0">
                <a:solidFill>
                  <a:srgbClr val="000000"/>
                </a:solidFill>
                <a:latin typeface="新宋体" panose="02010609030101010101" pitchFamily="49" charset="-122"/>
                <a:ea typeface="新宋体" panose="02010609030101010101" pitchFamily="49" charset="-122"/>
              </a:rPr>
              <a:t>[</a:t>
            </a:r>
            <a:r>
              <a:rPr lang="en-US" altLang="zh-CN" sz="1800" dirty="0">
                <a:solidFill>
                  <a:srgbClr val="0000FF"/>
                </a:solidFill>
                <a:latin typeface="新宋体" panose="02010609030101010101" pitchFamily="49" charset="-122"/>
                <a:ea typeface="新宋体" panose="02010609030101010101" pitchFamily="49" charset="-122"/>
              </a:rPr>
              <a:t>int</a:t>
            </a:r>
            <a:r>
              <a:rPr lang="en-US" altLang="zh-CN" sz="1800" dirty="0">
                <a:solidFill>
                  <a:srgbClr val="000000"/>
                </a:solidFill>
                <a:latin typeface="新宋体" panose="02010609030101010101" pitchFamily="49" charset="-122"/>
                <a:ea typeface="新宋体" panose="02010609030101010101" pitchFamily="49" charset="-122"/>
              </a:rPr>
              <a:t>(</a:t>
            </a:r>
            <a:r>
              <a:rPr lang="en-US" altLang="zh-CN" sz="1800" dirty="0" err="1">
                <a:solidFill>
                  <a:srgbClr val="000000"/>
                </a:solidFill>
                <a:latin typeface="新宋体" panose="02010609030101010101" pitchFamily="49" charset="-122"/>
                <a:ea typeface="新宋体" panose="02010609030101010101" pitchFamily="49" charset="-122"/>
              </a:rPr>
              <a:t>P.x</a:t>
            </a:r>
            <a:r>
              <a:rPr lang="en-US" altLang="zh-CN" sz="1800" dirty="0">
                <a:solidFill>
                  <a:srgbClr val="000000"/>
                </a:solidFill>
                <a:latin typeface="新宋体" panose="02010609030101010101" pitchFamily="49" charset="-122"/>
                <a:ea typeface="新宋体" panose="02010609030101010101" pitchFamily="49" charset="-122"/>
              </a:rPr>
              <a:t> + </a:t>
            </a:r>
            <a:r>
              <a:rPr lang="en-US" altLang="zh-CN" sz="1800" dirty="0" err="1">
                <a:solidFill>
                  <a:srgbClr val="000000"/>
                </a:solidFill>
                <a:latin typeface="新宋体" panose="02010609030101010101" pitchFamily="49" charset="-122"/>
                <a:ea typeface="新宋体" panose="02010609030101010101" pitchFamily="49" charset="-122"/>
              </a:rPr>
              <a:t>P.y</a:t>
            </a:r>
            <a:r>
              <a:rPr lang="en-US" altLang="zh-CN" sz="1800" dirty="0">
                <a:solidFill>
                  <a:srgbClr val="000000"/>
                </a:solidFill>
                <a:latin typeface="新宋体" panose="02010609030101010101" pitchFamily="49" charset="-122"/>
                <a:ea typeface="新宋体" panose="02010609030101010101" pitchFamily="49" charset="-122"/>
              </a:rPr>
              <a:t> * width)]</a:t>
            </a:r>
            <a:r>
              <a:rPr lang="zh-CN" altLang="en-US" sz="1800" dirty="0">
                <a:solidFill>
                  <a:srgbClr val="000000"/>
                </a:solidFill>
                <a:latin typeface="新宋体" panose="02010609030101010101" pitchFamily="49" charset="-122"/>
                <a:ea typeface="新宋体" panose="02010609030101010101" pitchFamily="49" charset="-122"/>
              </a:rPr>
              <a:t>，然后</a:t>
            </a:r>
            <a:r>
              <a:rPr lang="en-US" altLang="zh-CN" sz="1800" dirty="0" err="1">
                <a:solidFill>
                  <a:srgbClr val="000000"/>
                </a:solidFill>
                <a:latin typeface="新宋体" panose="02010609030101010101" pitchFamily="49" charset="-122"/>
                <a:ea typeface="新宋体" panose="02010609030101010101" pitchFamily="49" charset="-122"/>
              </a:rPr>
              <a:t>image.set</a:t>
            </a:r>
            <a:r>
              <a:rPr lang="zh-CN" altLang="en-US" sz="1800" dirty="0">
                <a:solidFill>
                  <a:srgbClr val="000000"/>
                </a:solidFill>
                <a:latin typeface="新宋体" panose="02010609030101010101" pitchFamily="49" charset="-122"/>
                <a:ea typeface="新宋体" panose="02010609030101010101" pitchFamily="49" charset="-122"/>
              </a:rPr>
              <a:t>即可</a:t>
            </a:r>
            <a:endParaRPr lang="en-US" altLang="zh-CN" sz="1800" dirty="0">
              <a:solidFill>
                <a:srgbClr val="000000"/>
              </a:solidFill>
              <a:latin typeface="新宋体" panose="02010609030101010101" pitchFamily="49" charset="-122"/>
              <a:ea typeface="新宋体" panose="02010609030101010101" pitchFamily="49" charset="-122"/>
            </a:endParaRPr>
          </a:p>
        </p:txBody>
      </p:sp>
      <p:pic>
        <p:nvPicPr>
          <p:cNvPr id="3" name="图片 2">
            <a:extLst>
              <a:ext uri="{FF2B5EF4-FFF2-40B4-BE49-F238E27FC236}">
                <a16:creationId xmlns:a16="http://schemas.microsoft.com/office/drawing/2014/main" id="{3956044E-E0B9-B2B1-34E0-5D9554D0ADAD}"/>
              </a:ext>
            </a:extLst>
          </p:cNvPr>
          <p:cNvPicPr>
            <a:picLocks noChangeAspect="1"/>
          </p:cNvPicPr>
          <p:nvPr/>
        </p:nvPicPr>
        <p:blipFill>
          <a:blip r:embed="rId2"/>
          <a:stretch>
            <a:fillRect/>
          </a:stretch>
        </p:blipFill>
        <p:spPr>
          <a:xfrm>
            <a:off x="633325" y="3460042"/>
            <a:ext cx="3181794" cy="3177031"/>
          </a:xfrm>
          <a:prstGeom prst="rect">
            <a:avLst/>
          </a:prstGeom>
        </p:spPr>
      </p:pic>
      <p:sp>
        <p:nvSpPr>
          <p:cNvPr id="4" name="文本框 3">
            <a:extLst>
              <a:ext uri="{FF2B5EF4-FFF2-40B4-BE49-F238E27FC236}">
                <a16:creationId xmlns:a16="http://schemas.microsoft.com/office/drawing/2014/main" id="{0C90A896-DF50-41DA-5F8E-75BA1BB206DC}"/>
              </a:ext>
            </a:extLst>
          </p:cNvPr>
          <p:cNvSpPr txBox="1"/>
          <p:nvPr/>
        </p:nvSpPr>
        <p:spPr>
          <a:xfrm>
            <a:off x="4197793" y="3642795"/>
            <a:ext cx="4082607" cy="646331"/>
          </a:xfrm>
          <a:prstGeom prst="rect">
            <a:avLst/>
          </a:prstGeom>
          <a:noFill/>
        </p:spPr>
        <p:txBody>
          <a:bodyPr wrap="square" rtlCol="0">
            <a:spAutoFit/>
          </a:bodyPr>
          <a:lstStyle/>
          <a:p>
            <a:r>
              <a:rPr lang="zh-CN" altLang="en-US" sz="1800" dirty="0">
                <a:solidFill>
                  <a:srgbClr val="000000"/>
                </a:solidFill>
                <a:latin typeface="新宋体" panose="02010609030101010101" pitchFamily="49" charset="-122"/>
                <a:ea typeface="新宋体" panose="02010609030101010101" pitchFamily="49" charset="-122"/>
              </a:rPr>
              <a:t>接下来利用纹理图，将纹理映射到这个模型上实现贴图</a:t>
            </a:r>
            <a:endParaRPr lang="en-US" altLang="zh-CN" sz="1800" dirty="0">
              <a:solidFill>
                <a:srgbClr val="000000"/>
              </a:solidFill>
              <a:latin typeface="新宋体" panose="02010609030101010101" pitchFamily="49" charset="-122"/>
              <a:ea typeface="新宋体" panose="02010609030101010101" pitchFamily="49" charset="-122"/>
            </a:endParaRPr>
          </a:p>
        </p:txBody>
      </p:sp>
      <p:pic>
        <p:nvPicPr>
          <p:cNvPr id="6" name="图片 5">
            <a:extLst>
              <a:ext uri="{FF2B5EF4-FFF2-40B4-BE49-F238E27FC236}">
                <a16:creationId xmlns:a16="http://schemas.microsoft.com/office/drawing/2014/main" id="{980404F7-BD01-9F77-7B69-1F3D20CEE64C}"/>
              </a:ext>
            </a:extLst>
          </p:cNvPr>
          <p:cNvPicPr>
            <a:picLocks noChangeAspect="1"/>
          </p:cNvPicPr>
          <p:nvPr/>
        </p:nvPicPr>
        <p:blipFill>
          <a:blip r:embed="rId3"/>
          <a:stretch>
            <a:fillRect/>
          </a:stretch>
        </p:blipFill>
        <p:spPr>
          <a:xfrm>
            <a:off x="8663074" y="3460042"/>
            <a:ext cx="3062811" cy="3062811"/>
          </a:xfrm>
          <a:prstGeom prst="rect">
            <a:avLst/>
          </a:prstGeom>
        </p:spPr>
      </p:pic>
    </p:spTree>
    <p:extLst>
      <p:ext uri="{BB962C8B-B14F-4D97-AF65-F5344CB8AC3E}">
        <p14:creationId xmlns:p14="http://schemas.microsoft.com/office/powerpoint/2010/main" val="19882711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a:extLst>
              <a:ext uri="{FF2B5EF4-FFF2-40B4-BE49-F238E27FC236}">
                <a16:creationId xmlns:a16="http://schemas.microsoft.com/office/drawing/2014/main" id="{AEA12C06-AE2A-F135-B7EC-FE13FCC8F281}"/>
              </a:ext>
            </a:extLst>
          </p:cNvPr>
          <p:cNvSpPr txBox="1"/>
          <p:nvPr/>
        </p:nvSpPr>
        <p:spPr>
          <a:xfrm>
            <a:off x="759278" y="922565"/>
            <a:ext cx="11013621" cy="2585323"/>
          </a:xfrm>
          <a:prstGeom prst="rect">
            <a:avLst/>
          </a:prstGeom>
          <a:noFill/>
        </p:spPr>
        <p:txBody>
          <a:bodyPr wrap="square" rtlCol="0">
            <a:spAutoFit/>
          </a:bodyPr>
          <a:lstStyle/>
          <a:p>
            <a:r>
              <a:rPr lang="zh-CN" altLang="en-US" dirty="0"/>
              <a:t>纹理贴图的作用就是给了每个像素点一个颜色，所以获取纹理坐标后，我们需要知道当前坐标所对应的颜色</a:t>
            </a:r>
            <a:endParaRPr lang="en-US" altLang="zh-CN" dirty="0"/>
          </a:p>
          <a:p>
            <a:r>
              <a:rPr lang="zh-CN" altLang="en-US" dirty="0"/>
              <a:t>作者的代码中给了</a:t>
            </a:r>
            <a:r>
              <a:rPr lang="en-US" altLang="zh-CN" dirty="0" err="1"/>
              <a:t>tgaimage</a:t>
            </a:r>
            <a:r>
              <a:rPr lang="zh-CN" altLang="en-US" dirty="0"/>
              <a:t>类一个</a:t>
            </a:r>
            <a:r>
              <a:rPr lang="en-US" altLang="zh-CN" dirty="0"/>
              <a:t>get</a:t>
            </a:r>
            <a:r>
              <a:rPr lang="zh-CN" altLang="en-US" dirty="0"/>
              <a:t>函数用来获取</a:t>
            </a:r>
            <a:r>
              <a:rPr lang="en-US" altLang="zh-CN" dirty="0"/>
              <a:t>(</a:t>
            </a:r>
            <a:r>
              <a:rPr lang="en-US" altLang="zh-CN" dirty="0" err="1"/>
              <a:t>x,y</a:t>
            </a:r>
            <a:r>
              <a:rPr lang="en-US" altLang="zh-CN" dirty="0"/>
              <a:t>)</a:t>
            </a:r>
            <a:r>
              <a:rPr lang="zh-CN" altLang="en-US" dirty="0"/>
              <a:t>坐标下的</a:t>
            </a:r>
            <a:r>
              <a:rPr lang="en-US" altLang="zh-CN" dirty="0" err="1"/>
              <a:t>tgacolor</a:t>
            </a:r>
            <a:r>
              <a:rPr lang="zh-CN" altLang="en-US" dirty="0"/>
              <a:t>，所以我们只需要对每个像素点绘制之前，先获取当前像素点对应的纹理坐标，然后利用纹理坐标对纹理贴图调用</a:t>
            </a:r>
            <a:r>
              <a:rPr lang="en-US" altLang="zh-CN" dirty="0"/>
              <a:t>get</a:t>
            </a:r>
            <a:r>
              <a:rPr lang="zh-CN" altLang="en-US" dirty="0"/>
              <a:t>即可</a:t>
            </a:r>
            <a:endParaRPr lang="en-US" altLang="zh-CN" dirty="0"/>
          </a:p>
          <a:p>
            <a:endParaRPr lang="en-US" altLang="zh-CN" dirty="0"/>
          </a:p>
          <a:p>
            <a:r>
              <a:rPr lang="zh-CN" altLang="en-US" dirty="0"/>
              <a:t>对于每个像素点的纹理坐标，可以利用重心坐标根据顶点的纹理坐标求得（传入存储了三个顶点纹理坐标的数组），纹理坐标由于是映射到</a:t>
            </a:r>
            <a:r>
              <a:rPr lang="en-US" altLang="zh-CN" dirty="0"/>
              <a:t>(0,1)</a:t>
            </a:r>
            <a:r>
              <a:rPr lang="zh-CN" altLang="en-US" dirty="0"/>
              <a:t>之间的，所以为了获取实际颜色坐标，还需要乘以贴图对应的宽和高</a:t>
            </a:r>
            <a:r>
              <a:rPr lang="en-US" altLang="zh-CN" dirty="0"/>
              <a:t>—</a:t>
            </a:r>
            <a:r>
              <a:rPr lang="zh-CN" altLang="en-US" dirty="0"/>
              <a:t>这个才是</a:t>
            </a:r>
            <a:r>
              <a:rPr lang="en-US" altLang="zh-CN" dirty="0"/>
              <a:t>get</a:t>
            </a:r>
            <a:r>
              <a:rPr lang="zh-CN" altLang="en-US" dirty="0"/>
              <a:t>传入的数据。</a:t>
            </a:r>
            <a:endParaRPr lang="en-US" altLang="zh-CN" dirty="0"/>
          </a:p>
          <a:p>
            <a:endParaRPr lang="en-US" altLang="zh-CN" dirty="0"/>
          </a:p>
          <a:p>
            <a:r>
              <a:rPr lang="zh-CN" altLang="en-US" dirty="0"/>
              <a:t>得到</a:t>
            </a:r>
            <a:r>
              <a:rPr lang="en-US" altLang="zh-CN" dirty="0"/>
              <a:t>color</a:t>
            </a:r>
            <a:r>
              <a:rPr lang="zh-CN" altLang="en-US" dirty="0"/>
              <a:t>后，在对</a:t>
            </a:r>
            <a:r>
              <a:rPr lang="en-US" altLang="zh-CN" dirty="0"/>
              <a:t>color</a:t>
            </a:r>
            <a:r>
              <a:rPr lang="zh-CN" altLang="en-US" dirty="0"/>
              <a:t>的</a:t>
            </a:r>
            <a:r>
              <a:rPr lang="en-US" altLang="zh-CN" dirty="0" err="1"/>
              <a:t>rgb</a:t>
            </a:r>
            <a:r>
              <a:rPr lang="zh-CN" altLang="en-US" dirty="0"/>
              <a:t>三值乘以光强显示出立体感。</a:t>
            </a:r>
          </a:p>
        </p:txBody>
      </p:sp>
      <p:sp>
        <p:nvSpPr>
          <p:cNvPr id="9" name="文本框 8">
            <a:extLst>
              <a:ext uri="{FF2B5EF4-FFF2-40B4-BE49-F238E27FC236}">
                <a16:creationId xmlns:a16="http://schemas.microsoft.com/office/drawing/2014/main" id="{48E64F10-DB15-9F9E-FEE2-83BA10CE7EAF}"/>
              </a:ext>
            </a:extLst>
          </p:cNvPr>
          <p:cNvSpPr txBox="1"/>
          <p:nvPr/>
        </p:nvSpPr>
        <p:spPr>
          <a:xfrm>
            <a:off x="759277" y="3622223"/>
            <a:ext cx="11013621" cy="3139321"/>
          </a:xfrm>
          <a:prstGeom prst="rect">
            <a:avLst/>
          </a:prstGeom>
          <a:noFill/>
        </p:spPr>
        <p:txBody>
          <a:bodyPr wrap="square" rtlCol="0">
            <a:spAutoFit/>
          </a:bodyPr>
          <a:lstStyle/>
          <a:p>
            <a:r>
              <a:rPr lang="zh-CN" altLang="en-US" dirty="0"/>
              <a:t>具体流程：</a:t>
            </a:r>
            <a:endParaRPr lang="en-US" altLang="zh-CN" dirty="0"/>
          </a:p>
          <a:p>
            <a:pPr marL="342900" indent="-342900">
              <a:buAutoNum type="arabicPeriod"/>
            </a:pPr>
            <a:r>
              <a:rPr lang="zh-CN" altLang="en-US" dirty="0"/>
              <a:t>遍历模型</a:t>
            </a:r>
            <a:r>
              <a:rPr lang="en-US" altLang="zh-CN" dirty="0"/>
              <a:t>obj</a:t>
            </a:r>
            <a:r>
              <a:rPr lang="zh-CN" altLang="en-US" dirty="0"/>
              <a:t>文件中的</a:t>
            </a:r>
            <a:r>
              <a:rPr lang="en-US" altLang="zh-CN" dirty="0"/>
              <a:t>f</a:t>
            </a:r>
            <a:r>
              <a:rPr lang="zh-CN" altLang="en-US" dirty="0"/>
              <a:t>数组，对每个三角形面进行操作</a:t>
            </a:r>
            <a:endParaRPr lang="en-US" altLang="zh-CN" dirty="0"/>
          </a:p>
          <a:p>
            <a:pPr marL="342900" indent="-342900">
              <a:buAutoNum type="arabicPeriod"/>
            </a:pPr>
            <a:r>
              <a:rPr lang="zh-CN" altLang="en-US" dirty="0"/>
              <a:t>对于一个三角形面，遍历三个顶点获取顶点坐标和纹理坐标</a:t>
            </a:r>
            <a:endParaRPr lang="en-US" altLang="zh-CN" dirty="0"/>
          </a:p>
          <a:p>
            <a:pPr marL="342900" indent="-342900">
              <a:buAutoNum type="arabicPeriod"/>
            </a:pPr>
            <a:r>
              <a:rPr lang="zh-CN" altLang="en-US" dirty="0"/>
              <a:t>顶点坐标用来求取重心坐标，光强然后更新</a:t>
            </a:r>
            <a:r>
              <a:rPr lang="en-US" altLang="zh-CN" dirty="0" err="1"/>
              <a:t>zbuffer</a:t>
            </a:r>
            <a:r>
              <a:rPr lang="zh-CN" altLang="en-US" dirty="0"/>
              <a:t>数组，纹理坐标用来获取颜色</a:t>
            </a:r>
            <a:endParaRPr lang="en-US" altLang="zh-CN" dirty="0"/>
          </a:p>
          <a:p>
            <a:pPr marL="342900" indent="-342900">
              <a:buAutoNum type="arabicPeriod"/>
            </a:pPr>
            <a:r>
              <a:rPr lang="zh-CN" altLang="en-US" dirty="0"/>
              <a:t>遍历三个顶点后，绘制这一个面</a:t>
            </a:r>
            <a:endParaRPr lang="en-US" altLang="zh-CN" dirty="0"/>
          </a:p>
          <a:p>
            <a:pPr marL="342900" indent="-342900">
              <a:buAutoNum type="arabicPeriod"/>
            </a:pPr>
            <a:r>
              <a:rPr lang="zh-CN" altLang="en-US" dirty="0"/>
              <a:t>循环</a:t>
            </a:r>
            <a:endParaRPr lang="en-US" altLang="zh-CN" dirty="0"/>
          </a:p>
          <a:p>
            <a:pPr marL="342900" indent="-342900">
              <a:buAutoNum type="arabicPeriod"/>
            </a:pPr>
            <a:endParaRPr lang="en-US" altLang="zh-CN" dirty="0"/>
          </a:p>
          <a:p>
            <a:pPr marL="342900" indent="-342900">
              <a:buAutoNum type="arabicPeriod"/>
            </a:pPr>
            <a:endParaRPr lang="en-US" altLang="zh-CN" dirty="0"/>
          </a:p>
          <a:p>
            <a:r>
              <a:rPr lang="en-US" altLang="zh-CN" dirty="0" err="1"/>
              <a:t>zbuffer</a:t>
            </a:r>
            <a:r>
              <a:rPr lang="zh-CN" altLang="en-US" dirty="0"/>
              <a:t>数组是全局变量，每个点的绘制都要去比对当前位置的深度，这样才能决定是否被绘制</a:t>
            </a:r>
            <a:endParaRPr lang="en-US" altLang="zh-CN" dirty="0"/>
          </a:p>
          <a:p>
            <a:endParaRPr lang="en-US" altLang="zh-CN" dirty="0"/>
          </a:p>
          <a:p>
            <a:r>
              <a:rPr lang="zh-CN" altLang="en-US" dirty="0"/>
              <a:t>处理后的纹理坐标应当和像素点对应，即可以统一转换为整型变量</a:t>
            </a:r>
          </a:p>
        </p:txBody>
      </p:sp>
    </p:spTree>
    <p:extLst>
      <p:ext uri="{BB962C8B-B14F-4D97-AF65-F5344CB8AC3E}">
        <p14:creationId xmlns:p14="http://schemas.microsoft.com/office/powerpoint/2010/main" val="34658120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AEA12C06-AE2A-F135-B7EC-FE13FCC8F281}"/>
                  </a:ext>
                </a:extLst>
              </p:cNvPr>
              <p:cNvSpPr txBox="1"/>
              <p:nvPr/>
            </p:nvSpPr>
            <p:spPr>
              <a:xfrm>
                <a:off x="759276" y="329899"/>
                <a:ext cx="11013621" cy="2282420"/>
              </a:xfrm>
              <a:prstGeom prst="rect">
                <a:avLst/>
              </a:prstGeom>
              <a:noFill/>
            </p:spPr>
            <p:txBody>
              <a:bodyPr wrap="square" rtlCol="0">
                <a:spAutoFit/>
              </a:bodyPr>
              <a:lstStyle/>
              <a:p>
                <a:r>
                  <a:rPr lang="zh-CN" altLang="en-US" dirty="0"/>
                  <a:t>变换矩阵：通过矩阵的形式来对一个点进行变换</a:t>
                </a:r>
                <a:endParaRPr lang="en-US" altLang="zh-CN" dirty="0"/>
              </a:p>
              <a:p>
                <a:endParaRPr lang="en-US" altLang="zh-CN" dirty="0"/>
              </a:p>
              <a:p>
                <a:pPr/>
                <a14:m>
                  <m:oMathPara xmlns:m="http://schemas.openxmlformats.org/officeDocument/2006/math">
                    <m:oMathParaPr>
                      <m:jc m:val="centerGroup"/>
                    </m:oMathParaPr>
                    <m:oMath xmlns:m="http://schemas.openxmlformats.org/officeDocument/2006/math">
                      <m:d>
                        <m:dPr>
                          <m:begChr m:val="["/>
                          <m:endChr m:val="]"/>
                          <m:ctrlPr>
                            <a:rPr lang="zh-CN" altLang="en-US" i="1" dirty="0" smtClean="0">
                              <a:solidFill>
                                <a:srgbClr val="836967"/>
                              </a:solidFill>
                              <a:latin typeface="Cambria Math" panose="02040503050406030204" pitchFamily="18" charset="0"/>
                            </a:rPr>
                          </m:ctrlPr>
                        </m:dPr>
                        <m:e>
                          <m:m>
                            <m:mPr>
                              <m:plcHide m:val="on"/>
                              <m:mcs>
                                <m:mc>
                                  <m:mcPr>
                                    <m:count m:val="2"/>
                                    <m:mcJc m:val="center"/>
                                  </m:mcPr>
                                </m:mc>
                              </m:mcs>
                              <m:ctrlPr>
                                <a:rPr lang="zh-CN" altLang="en-US" i="1" dirty="0">
                                  <a:solidFill>
                                    <a:srgbClr val="836967"/>
                                  </a:solidFill>
                                  <a:latin typeface="Cambria Math" panose="02040503050406030204" pitchFamily="18" charset="0"/>
                                </a:rPr>
                              </m:ctrlPr>
                            </m:mPr>
                            <m:mr>
                              <m:e>
                                <m:r>
                                  <a:rPr lang="zh-CN" altLang="en-US" i="1" dirty="0">
                                    <a:latin typeface="Cambria Math" panose="02040503050406030204" pitchFamily="18" charset="0"/>
                                  </a:rPr>
                                  <m:t>𝑎</m:t>
                                </m:r>
                              </m:e>
                              <m:e>
                                <m:r>
                                  <a:rPr lang="zh-CN" altLang="en-US" i="1" dirty="0">
                                    <a:latin typeface="Cambria Math" panose="02040503050406030204" pitchFamily="18" charset="0"/>
                                  </a:rPr>
                                  <m:t>𝑏</m:t>
                                </m:r>
                              </m:e>
                            </m:mr>
                            <m:mr>
                              <m:e>
                                <m:r>
                                  <a:rPr lang="zh-CN" altLang="en-US" i="1" dirty="0">
                                    <a:latin typeface="Cambria Math" panose="02040503050406030204" pitchFamily="18" charset="0"/>
                                  </a:rPr>
                                  <m:t>𝑐</m:t>
                                </m:r>
                              </m:e>
                              <m:e>
                                <m:r>
                                  <a:rPr lang="zh-CN" altLang="en-US" i="1" dirty="0">
                                    <a:latin typeface="Cambria Math" panose="02040503050406030204" pitchFamily="18" charset="0"/>
                                  </a:rPr>
                                  <m:t>𝑑</m:t>
                                </m:r>
                              </m:e>
                            </m:mr>
                          </m:m>
                        </m:e>
                      </m:d>
                      <m:d>
                        <m:dPr>
                          <m:begChr m:val="["/>
                          <m:endChr m:val="]"/>
                          <m:ctrlPr>
                            <a:rPr lang="zh-CN" altLang="en-US" i="1" dirty="0">
                              <a:solidFill>
                                <a:srgbClr val="836967"/>
                              </a:solidFill>
                              <a:latin typeface="Cambria Math" panose="02040503050406030204" pitchFamily="18" charset="0"/>
                            </a:rPr>
                          </m:ctrlPr>
                        </m:dPr>
                        <m:e>
                          <m:m>
                            <m:mPr>
                              <m:plcHide m:val="on"/>
                              <m:mcs>
                                <m:mc>
                                  <m:mcPr>
                                    <m:count m:val="1"/>
                                    <m:mcJc m:val="center"/>
                                  </m:mcPr>
                                </m:mc>
                              </m:mcs>
                              <m:ctrlPr>
                                <a:rPr lang="zh-CN" altLang="en-US" i="1" dirty="0">
                                  <a:solidFill>
                                    <a:srgbClr val="836967"/>
                                  </a:solidFill>
                                  <a:latin typeface="Cambria Math" panose="02040503050406030204" pitchFamily="18" charset="0"/>
                                </a:rPr>
                              </m:ctrlPr>
                            </m:mPr>
                            <m:mr>
                              <m:e>
                                <m:r>
                                  <a:rPr lang="zh-CN" altLang="en-US" i="1" dirty="0">
                                    <a:latin typeface="Cambria Math" panose="02040503050406030204" pitchFamily="18" charset="0"/>
                                  </a:rPr>
                                  <m:t>𝑥</m:t>
                                </m:r>
                              </m:e>
                            </m:mr>
                            <m:mr>
                              <m:e>
                                <m:r>
                                  <a:rPr lang="zh-CN" altLang="en-US" i="1" dirty="0">
                                    <a:latin typeface="Cambria Math" panose="02040503050406030204" pitchFamily="18" charset="0"/>
                                  </a:rPr>
                                  <m:t>𝑦</m:t>
                                </m:r>
                              </m:e>
                            </m:mr>
                          </m:m>
                        </m:e>
                      </m:d>
                      <m:r>
                        <a:rPr lang="zh-CN" altLang="en-US" i="0" dirty="0">
                          <a:latin typeface="Cambria Math" panose="02040503050406030204" pitchFamily="18" charset="0"/>
                        </a:rPr>
                        <m:t>=</m:t>
                      </m:r>
                      <m:d>
                        <m:dPr>
                          <m:begChr m:val="["/>
                          <m:endChr m:val="]"/>
                          <m:ctrlPr>
                            <a:rPr lang="zh-CN" altLang="en-US" i="1" dirty="0">
                              <a:solidFill>
                                <a:srgbClr val="836967"/>
                              </a:solidFill>
                              <a:latin typeface="Cambria Math" panose="02040503050406030204" pitchFamily="18" charset="0"/>
                            </a:rPr>
                          </m:ctrlPr>
                        </m:dPr>
                        <m:e>
                          <m:m>
                            <m:mPr>
                              <m:plcHide m:val="on"/>
                              <m:mcs>
                                <m:mc>
                                  <m:mcPr>
                                    <m:count m:val="1"/>
                                    <m:mcJc m:val="center"/>
                                  </m:mcPr>
                                </m:mc>
                              </m:mcs>
                              <m:ctrlPr>
                                <a:rPr lang="zh-CN" altLang="en-US" i="1" dirty="0">
                                  <a:solidFill>
                                    <a:srgbClr val="836967"/>
                                  </a:solidFill>
                                  <a:latin typeface="Cambria Math" panose="02040503050406030204" pitchFamily="18" charset="0"/>
                                </a:rPr>
                              </m:ctrlPr>
                            </m:mPr>
                            <m:mr>
                              <m:e>
                                <m:r>
                                  <a:rPr lang="zh-CN" altLang="en-US" i="1" dirty="0">
                                    <a:latin typeface="Cambria Math" panose="02040503050406030204" pitchFamily="18" charset="0"/>
                                  </a:rPr>
                                  <m:t>𝑎𝑥</m:t>
                                </m:r>
                                <m:r>
                                  <a:rPr lang="zh-CN" altLang="en-US" i="0" dirty="0">
                                    <a:latin typeface="Cambria Math" panose="02040503050406030204" pitchFamily="18" charset="0"/>
                                  </a:rPr>
                                  <m:t>+</m:t>
                                </m:r>
                                <m:r>
                                  <a:rPr lang="zh-CN" altLang="en-US" i="1" dirty="0">
                                    <a:latin typeface="Cambria Math" panose="02040503050406030204" pitchFamily="18" charset="0"/>
                                  </a:rPr>
                                  <m:t>𝑏𝑦</m:t>
                                </m:r>
                              </m:e>
                            </m:mr>
                            <m:mr>
                              <m:e>
                                <m:r>
                                  <a:rPr lang="zh-CN" altLang="en-US" i="1" dirty="0">
                                    <a:latin typeface="Cambria Math" panose="02040503050406030204" pitchFamily="18" charset="0"/>
                                  </a:rPr>
                                  <m:t>𝑐𝑥</m:t>
                                </m:r>
                                <m:r>
                                  <a:rPr lang="zh-CN" altLang="en-US" i="0" dirty="0">
                                    <a:latin typeface="Cambria Math" panose="02040503050406030204" pitchFamily="18" charset="0"/>
                                  </a:rPr>
                                  <m:t>+ⅆ</m:t>
                                </m:r>
                                <m:r>
                                  <a:rPr lang="zh-CN" altLang="en-US" i="1" dirty="0">
                                    <a:latin typeface="Cambria Math" panose="02040503050406030204" pitchFamily="18" charset="0"/>
                                  </a:rPr>
                                  <m:t>𝑦</m:t>
                                </m:r>
                              </m:e>
                            </m:mr>
                          </m:m>
                        </m:e>
                      </m:d>
                    </m:oMath>
                  </m:oMathPara>
                </a14:m>
                <a:endParaRPr lang="en-US" altLang="zh-CN" dirty="0"/>
              </a:p>
              <a:p>
                <a:r>
                  <a:rPr lang="zh-CN" altLang="en-US" dirty="0"/>
                  <a:t>矩阵中左上到右下的对角线</a:t>
                </a:r>
                <a:r>
                  <a:rPr lang="en-US" altLang="zh-CN" dirty="0" err="1"/>
                  <a:t>a,d</a:t>
                </a:r>
                <a:r>
                  <a:rPr lang="zh-CN" altLang="en-US" dirty="0"/>
                  <a:t>元素可以表示 点</a:t>
                </a:r>
                <a:r>
                  <a:rPr lang="en-US" altLang="zh-CN" dirty="0"/>
                  <a:t>(</a:t>
                </a:r>
                <a:r>
                  <a:rPr lang="en-US" altLang="zh-CN" dirty="0" err="1"/>
                  <a:t>x,y</a:t>
                </a:r>
                <a:r>
                  <a:rPr lang="en-US" altLang="zh-CN" dirty="0"/>
                  <a:t>)</a:t>
                </a:r>
                <a:r>
                  <a:rPr lang="zh-CN" altLang="en-US" dirty="0"/>
                  <a:t>的缩放</a:t>
                </a:r>
                <a:endParaRPr lang="en-US" altLang="zh-CN" dirty="0"/>
              </a:p>
              <a:p>
                <a:r>
                  <a:rPr lang="zh-CN" altLang="en-US" dirty="0"/>
                  <a:t>利用连续的变化矩阵乘积可以得到从起始点到目标点的变化</a:t>
                </a:r>
                <a:endParaRPr lang="en-US" altLang="zh-CN" dirty="0"/>
              </a:p>
              <a:p>
                <a:endParaRPr lang="en-US" altLang="zh-CN" dirty="0"/>
              </a:p>
              <a:p>
                <a:r>
                  <a:rPr lang="zh-CN" altLang="en-US" dirty="0"/>
                  <a:t>矩阵中右上到左下的对角线</a:t>
                </a:r>
                <a:r>
                  <a:rPr lang="en-US" altLang="zh-CN" dirty="0" err="1"/>
                  <a:t>b,c</a:t>
                </a:r>
                <a:r>
                  <a:rPr lang="zh-CN" altLang="en-US" dirty="0"/>
                  <a:t>元素可以表示对点</a:t>
                </a:r>
                <a:r>
                  <a:rPr lang="en-US" altLang="zh-CN" dirty="0"/>
                  <a:t>(</a:t>
                </a:r>
                <a:r>
                  <a:rPr lang="en-US" altLang="zh-CN" dirty="0" err="1"/>
                  <a:t>x,y</a:t>
                </a:r>
                <a:r>
                  <a:rPr lang="en-US" altLang="zh-CN" dirty="0"/>
                  <a:t>)</a:t>
                </a:r>
                <a:r>
                  <a:rPr lang="zh-CN" altLang="en-US" dirty="0"/>
                  <a:t>的剪切。</a:t>
                </a:r>
                <a:endParaRPr lang="en-US" altLang="zh-CN" dirty="0"/>
              </a:p>
            </p:txBody>
          </p:sp>
        </mc:Choice>
        <mc:Fallback xmlns="">
          <p:sp>
            <p:nvSpPr>
              <p:cNvPr id="8" name="文本框 7">
                <a:extLst>
                  <a:ext uri="{FF2B5EF4-FFF2-40B4-BE49-F238E27FC236}">
                    <a16:creationId xmlns:a16="http://schemas.microsoft.com/office/drawing/2014/main" id="{AEA12C06-AE2A-F135-B7EC-FE13FCC8F281}"/>
                  </a:ext>
                </a:extLst>
              </p:cNvPr>
              <p:cNvSpPr txBox="1">
                <a:spLocks noRot="1" noChangeAspect="1" noMove="1" noResize="1" noEditPoints="1" noAdjustHandles="1" noChangeArrowheads="1" noChangeShapeType="1" noTextEdit="1"/>
              </p:cNvSpPr>
              <p:nvPr/>
            </p:nvSpPr>
            <p:spPr>
              <a:xfrm>
                <a:off x="759276" y="329899"/>
                <a:ext cx="11013621" cy="2282420"/>
              </a:xfrm>
              <a:prstGeom prst="rect">
                <a:avLst/>
              </a:prstGeom>
              <a:blipFill>
                <a:blip r:embed="rId2"/>
                <a:stretch>
                  <a:fillRect l="-498" t="-1333" b="-3200"/>
                </a:stretch>
              </a:blipFill>
            </p:spPr>
            <p:txBody>
              <a:bodyPr/>
              <a:lstStyle/>
              <a:p>
                <a:r>
                  <a:rPr lang="zh-CN" altLang="en-US">
                    <a:noFill/>
                  </a:rPr>
                  <a:t> </a:t>
                </a:r>
              </a:p>
            </p:txBody>
          </p:sp>
        </mc:Fallback>
      </mc:AlternateContent>
      <p:pic>
        <p:nvPicPr>
          <p:cNvPr id="3" name="图片 2">
            <a:extLst>
              <a:ext uri="{FF2B5EF4-FFF2-40B4-BE49-F238E27FC236}">
                <a16:creationId xmlns:a16="http://schemas.microsoft.com/office/drawing/2014/main" id="{F78F53CA-A574-01C0-5968-54088FB02249}"/>
              </a:ext>
            </a:extLst>
          </p:cNvPr>
          <p:cNvPicPr>
            <a:picLocks noChangeAspect="1"/>
          </p:cNvPicPr>
          <p:nvPr/>
        </p:nvPicPr>
        <p:blipFill>
          <a:blip r:embed="rId3"/>
          <a:stretch>
            <a:fillRect/>
          </a:stretch>
        </p:blipFill>
        <p:spPr>
          <a:xfrm>
            <a:off x="2280705" y="2883730"/>
            <a:ext cx="7630590" cy="3258005"/>
          </a:xfrm>
          <a:prstGeom prst="rect">
            <a:avLst/>
          </a:prstGeom>
        </p:spPr>
      </p:pic>
    </p:spTree>
    <p:extLst>
      <p:ext uri="{BB962C8B-B14F-4D97-AF65-F5344CB8AC3E}">
        <p14:creationId xmlns:p14="http://schemas.microsoft.com/office/powerpoint/2010/main" val="26203875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a:extLst>
              <a:ext uri="{FF2B5EF4-FFF2-40B4-BE49-F238E27FC236}">
                <a16:creationId xmlns:a16="http://schemas.microsoft.com/office/drawing/2014/main" id="{AEA12C06-AE2A-F135-B7EC-FE13FCC8F281}"/>
              </a:ext>
            </a:extLst>
          </p:cNvPr>
          <p:cNvSpPr txBox="1"/>
          <p:nvPr/>
        </p:nvSpPr>
        <p:spPr>
          <a:xfrm>
            <a:off x="759276" y="329899"/>
            <a:ext cx="11013621" cy="369332"/>
          </a:xfrm>
          <a:prstGeom prst="rect">
            <a:avLst/>
          </a:prstGeom>
          <a:noFill/>
        </p:spPr>
        <p:txBody>
          <a:bodyPr wrap="square" rtlCol="0">
            <a:spAutoFit/>
          </a:bodyPr>
          <a:lstStyle/>
          <a:p>
            <a:r>
              <a:rPr lang="zh-CN" altLang="en-US" dirty="0"/>
              <a:t>对于旋转变化</a:t>
            </a:r>
            <a:endParaRPr lang="en-US" altLang="zh-CN" dirty="0"/>
          </a:p>
        </p:txBody>
      </p:sp>
      <p:pic>
        <p:nvPicPr>
          <p:cNvPr id="4" name="图片 3">
            <a:extLst>
              <a:ext uri="{FF2B5EF4-FFF2-40B4-BE49-F238E27FC236}">
                <a16:creationId xmlns:a16="http://schemas.microsoft.com/office/drawing/2014/main" id="{AA9C54CA-83FF-CA41-6413-1D9801B850EB}"/>
              </a:ext>
            </a:extLst>
          </p:cNvPr>
          <p:cNvPicPr>
            <a:picLocks noChangeAspect="1"/>
          </p:cNvPicPr>
          <p:nvPr/>
        </p:nvPicPr>
        <p:blipFill>
          <a:blip r:embed="rId2"/>
          <a:stretch>
            <a:fillRect/>
          </a:stretch>
        </p:blipFill>
        <p:spPr>
          <a:xfrm>
            <a:off x="2322524" y="413916"/>
            <a:ext cx="7411484" cy="6030167"/>
          </a:xfrm>
          <a:prstGeom prst="rect">
            <a:avLst/>
          </a:prstGeom>
        </p:spPr>
      </p:pic>
    </p:spTree>
    <p:extLst>
      <p:ext uri="{BB962C8B-B14F-4D97-AF65-F5344CB8AC3E}">
        <p14:creationId xmlns:p14="http://schemas.microsoft.com/office/powerpoint/2010/main" val="26902359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5E1C9608-36BE-5540-7CF4-0B02CEAC40FB}"/>
              </a:ext>
            </a:extLst>
          </p:cNvPr>
          <p:cNvPicPr>
            <a:picLocks noChangeAspect="1"/>
          </p:cNvPicPr>
          <p:nvPr/>
        </p:nvPicPr>
        <p:blipFill>
          <a:blip r:embed="rId2"/>
          <a:stretch>
            <a:fillRect/>
          </a:stretch>
        </p:blipFill>
        <p:spPr>
          <a:xfrm>
            <a:off x="933992" y="1404517"/>
            <a:ext cx="4442342" cy="3614400"/>
          </a:xfrm>
          <a:prstGeom prst="rect">
            <a:avLst/>
          </a:prstGeom>
        </p:spPr>
      </p:pic>
      <p:sp>
        <p:nvSpPr>
          <p:cNvPr id="6" name="文本框 5">
            <a:extLst>
              <a:ext uri="{FF2B5EF4-FFF2-40B4-BE49-F238E27FC236}">
                <a16:creationId xmlns:a16="http://schemas.microsoft.com/office/drawing/2014/main" id="{1EEB42D1-3777-918A-F56D-D6D49271035B}"/>
              </a:ext>
            </a:extLst>
          </p:cNvPr>
          <p:cNvSpPr txBox="1"/>
          <p:nvPr/>
        </p:nvSpPr>
        <p:spPr>
          <a:xfrm>
            <a:off x="742343" y="660097"/>
            <a:ext cx="3042256" cy="381302"/>
          </a:xfrm>
          <a:prstGeom prst="rect">
            <a:avLst/>
          </a:prstGeom>
          <a:noFill/>
        </p:spPr>
        <p:txBody>
          <a:bodyPr wrap="square" rtlCol="0">
            <a:spAutoFit/>
          </a:bodyPr>
          <a:lstStyle/>
          <a:p>
            <a:r>
              <a:rPr lang="zh-CN" altLang="en-US" dirty="0"/>
              <a:t>利用齐次坐标来简化方程</a:t>
            </a:r>
            <a:endParaRPr lang="en-US" altLang="zh-CN" dirty="0"/>
          </a:p>
        </p:txBody>
      </p:sp>
      <p:sp>
        <p:nvSpPr>
          <p:cNvPr id="7" name="文本框 6">
            <a:extLst>
              <a:ext uri="{FF2B5EF4-FFF2-40B4-BE49-F238E27FC236}">
                <a16:creationId xmlns:a16="http://schemas.microsoft.com/office/drawing/2014/main" id="{5BA16CBE-71D3-02FF-AB10-BF9D2CAB9D27}"/>
              </a:ext>
            </a:extLst>
          </p:cNvPr>
          <p:cNvSpPr txBox="1"/>
          <p:nvPr/>
        </p:nvSpPr>
        <p:spPr>
          <a:xfrm>
            <a:off x="6364209" y="660097"/>
            <a:ext cx="5412923" cy="369332"/>
          </a:xfrm>
          <a:prstGeom prst="rect">
            <a:avLst/>
          </a:prstGeom>
          <a:noFill/>
        </p:spPr>
        <p:txBody>
          <a:bodyPr wrap="square" rtlCol="0">
            <a:spAutoFit/>
          </a:bodyPr>
          <a:lstStyle/>
          <a:p>
            <a:r>
              <a:rPr lang="zh-CN" altLang="en-US" dirty="0"/>
              <a:t>可以将三维上的点，同除于</a:t>
            </a:r>
            <a:r>
              <a:rPr lang="en-US" altLang="zh-CN" dirty="0"/>
              <a:t>z</a:t>
            </a:r>
            <a:r>
              <a:rPr lang="zh-CN" altLang="en-US" dirty="0"/>
              <a:t>值，变为二维上的点</a:t>
            </a:r>
            <a:endParaRPr lang="en-US" altLang="zh-CN" dirty="0"/>
          </a:p>
        </p:txBody>
      </p:sp>
      <p:pic>
        <p:nvPicPr>
          <p:cNvPr id="9" name="图片 8">
            <a:extLst>
              <a:ext uri="{FF2B5EF4-FFF2-40B4-BE49-F238E27FC236}">
                <a16:creationId xmlns:a16="http://schemas.microsoft.com/office/drawing/2014/main" id="{F4FF3DDA-90E0-4DEF-D585-44781204B695}"/>
              </a:ext>
            </a:extLst>
          </p:cNvPr>
          <p:cNvPicPr>
            <a:picLocks noChangeAspect="1"/>
          </p:cNvPicPr>
          <p:nvPr/>
        </p:nvPicPr>
        <p:blipFill>
          <a:blip r:embed="rId3"/>
          <a:stretch>
            <a:fillRect/>
          </a:stretch>
        </p:blipFill>
        <p:spPr>
          <a:xfrm>
            <a:off x="6815668" y="1257694"/>
            <a:ext cx="4622799" cy="3761223"/>
          </a:xfrm>
          <a:prstGeom prst="rect">
            <a:avLst/>
          </a:prstGeom>
        </p:spPr>
      </p:pic>
    </p:spTree>
    <p:extLst>
      <p:ext uri="{BB962C8B-B14F-4D97-AF65-F5344CB8AC3E}">
        <p14:creationId xmlns:p14="http://schemas.microsoft.com/office/powerpoint/2010/main" val="8985945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extLst>
              <a:ext uri="{FF2B5EF4-FFF2-40B4-BE49-F238E27FC236}">
                <a16:creationId xmlns:a16="http://schemas.microsoft.com/office/drawing/2014/main" id="{759E1694-562B-3E8C-ABDA-0BF45F532FB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39252" y="1321662"/>
            <a:ext cx="3293005" cy="2107338"/>
          </a:xfrm>
          <a:prstGeom prst="rect">
            <a:avLst/>
          </a:prstGeom>
          <a:noFill/>
          <a:extLst>
            <a:ext uri="{909E8E84-426E-40DD-AFC4-6F175D3DCCD1}">
              <a14:hiddenFill xmlns:a14="http://schemas.microsoft.com/office/drawing/2010/main">
                <a:solidFill>
                  <a:srgbClr val="FFFFFF"/>
                </a:solidFill>
              </a14:hiddenFill>
            </a:ext>
          </a:extLst>
        </p:spPr>
      </p:pic>
      <p:sp>
        <p:nvSpPr>
          <p:cNvPr id="6" name="文本框 5">
            <a:extLst>
              <a:ext uri="{FF2B5EF4-FFF2-40B4-BE49-F238E27FC236}">
                <a16:creationId xmlns:a16="http://schemas.microsoft.com/office/drawing/2014/main" id="{1EEB42D1-3777-918A-F56D-D6D49271035B}"/>
              </a:ext>
            </a:extLst>
          </p:cNvPr>
          <p:cNvSpPr txBox="1"/>
          <p:nvPr/>
        </p:nvSpPr>
        <p:spPr>
          <a:xfrm>
            <a:off x="742343" y="660097"/>
            <a:ext cx="9197524" cy="2308324"/>
          </a:xfrm>
          <a:prstGeom prst="rect">
            <a:avLst/>
          </a:prstGeom>
          <a:noFill/>
        </p:spPr>
        <p:txBody>
          <a:bodyPr wrap="square" rtlCol="0">
            <a:spAutoFit/>
          </a:bodyPr>
          <a:lstStyle/>
          <a:p>
            <a:r>
              <a:rPr lang="zh-CN" altLang="en-US" dirty="0"/>
              <a:t>透视投影</a:t>
            </a:r>
            <a:endParaRPr lang="en-US" altLang="zh-CN" dirty="0"/>
          </a:p>
          <a:p>
            <a:endParaRPr lang="en-US" altLang="zh-CN" dirty="0"/>
          </a:p>
          <a:p>
            <a:r>
              <a:rPr lang="zh-CN" altLang="en-US" dirty="0"/>
              <a:t>我们之前绘制的一直都是正交投影，我们处理的</a:t>
            </a:r>
            <a:r>
              <a:rPr lang="en-US" altLang="zh-CN" dirty="0" err="1"/>
              <a:t>x,y,z</a:t>
            </a:r>
            <a:r>
              <a:rPr lang="zh-CN" altLang="en-US" dirty="0"/>
              <a:t>坐标已经是归一化之后的值，我们所采用的绘制只是把归一化之后的坐标变为屏幕坐标</a:t>
            </a:r>
            <a:r>
              <a:rPr lang="en-US" altLang="zh-CN" dirty="0"/>
              <a:t>(</a:t>
            </a:r>
            <a:r>
              <a:rPr lang="zh-CN" altLang="en-US" dirty="0"/>
              <a:t>视口变化</a:t>
            </a:r>
            <a:r>
              <a:rPr lang="en-US" altLang="zh-CN" dirty="0"/>
              <a:t>)</a:t>
            </a:r>
          </a:p>
          <a:p>
            <a:r>
              <a:rPr lang="en-US" altLang="zh-CN" dirty="0"/>
              <a:t>Vec3f world2screen(Vec3f v)</a:t>
            </a:r>
          </a:p>
          <a:p>
            <a:r>
              <a:rPr lang="en-US" altLang="zh-CN" dirty="0"/>
              <a:t>{</a:t>
            </a:r>
          </a:p>
          <a:p>
            <a:r>
              <a:rPr lang="en-US" altLang="zh-CN" dirty="0"/>
              <a:t>    return Vec3f(int((</a:t>
            </a:r>
            <a:r>
              <a:rPr lang="en-US" altLang="zh-CN" dirty="0" err="1"/>
              <a:t>v.x</a:t>
            </a:r>
            <a:r>
              <a:rPr lang="en-US" altLang="zh-CN" dirty="0"/>
              <a:t> + 1.) * width / 2. + .5), int((</a:t>
            </a:r>
            <a:r>
              <a:rPr lang="en-US" altLang="zh-CN" dirty="0" err="1"/>
              <a:t>v.y</a:t>
            </a:r>
            <a:r>
              <a:rPr lang="en-US" altLang="zh-CN" dirty="0"/>
              <a:t> + 1.) * height / 2. + .5), </a:t>
            </a:r>
            <a:r>
              <a:rPr lang="en-US" altLang="zh-CN" dirty="0" err="1"/>
              <a:t>v.z</a:t>
            </a:r>
            <a:r>
              <a:rPr lang="en-US" altLang="zh-CN" dirty="0"/>
              <a:t>);</a:t>
            </a:r>
          </a:p>
          <a:p>
            <a:r>
              <a:rPr lang="en-US" altLang="zh-CN" dirty="0"/>
              <a:t>}</a:t>
            </a:r>
          </a:p>
        </p:txBody>
      </p:sp>
      <p:sp>
        <p:nvSpPr>
          <p:cNvPr id="4" name="文本框 3">
            <a:extLst>
              <a:ext uri="{FF2B5EF4-FFF2-40B4-BE49-F238E27FC236}">
                <a16:creationId xmlns:a16="http://schemas.microsoft.com/office/drawing/2014/main" id="{9EF7F26E-1574-105B-527C-75DA0A1C196B}"/>
              </a:ext>
            </a:extLst>
          </p:cNvPr>
          <p:cNvSpPr txBox="1"/>
          <p:nvPr/>
        </p:nvSpPr>
        <p:spPr>
          <a:xfrm>
            <a:off x="742343" y="3704914"/>
            <a:ext cx="6096000" cy="369332"/>
          </a:xfrm>
          <a:prstGeom prst="rect">
            <a:avLst/>
          </a:prstGeom>
          <a:noFill/>
        </p:spPr>
        <p:txBody>
          <a:bodyPr wrap="square">
            <a:spAutoFit/>
          </a:bodyPr>
          <a:lstStyle/>
          <a:p>
            <a:r>
              <a:rPr lang="zh-CN" altLang="en-US" dirty="0"/>
              <a:t>透视投影相较于正交投影，最大的区别就是近大远小，</a:t>
            </a:r>
            <a:endParaRPr lang="en-US" altLang="zh-CN" dirty="0"/>
          </a:p>
        </p:txBody>
      </p:sp>
      <p:pic>
        <p:nvPicPr>
          <p:cNvPr id="10" name="图片 9">
            <a:extLst>
              <a:ext uri="{FF2B5EF4-FFF2-40B4-BE49-F238E27FC236}">
                <a16:creationId xmlns:a16="http://schemas.microsoft.com/office/drawing/2014/main" id="{EDD2488A-69D4-7DE6-5B20-F62850CDA462}"/>
              </a:ext>
            </a:extLst>
          </p:cNvPr>
          <p:cNvPicPr>
            <a:picLocks noChangeAspect="1"/>
          </p:cNvPicPr>
          <p:nvPr/>
        </p:nvPicPr>
        <p:blipFill>
          <a:blip r:embed="rId3"/>
          <a:stretch>
            <a:fillRect/>
          </a:stretch>
        </p:blipFill>
        <p:spPr>
          <a:xfrm>
            <a:off x="5643221" y="4051612"/>
            <a:ext cx="5992061" cy="2553056"/>
          </a:xfrm>
          <a:prstGeom prst="rect">
            <a:avLst/>
          </a:prstGeom>
        </p:spPr>
      </p:pic>
    </p:spTree>
    <p:extLst>
      <p:ext uri="{BB962C8B-B14F-4D97-AF65-F5344CB8AC3E}">
        <p14:creationId xmlns:p14="http://schemas.microsoft.com/office/powerpoint/2010/main" val="1416895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1EEB42D1-3777-918A-F56D-D6D49271035B}"/>
              </a:ext>
            </a:extLst>
          </p:cNvPr>
          <p:cNvSpPr txBox="1"/>
          <p:nvPr/>
        </p:nvSpPr>
        <p:spPr>
          <a:xfrm>
            <a:off x="742343" y="660097"/>
            <a:ext cx="9197524" cy="646331"/>
          </a:xfrm>
          <a:prstGeom prst="rect">
            <a:avLst/>
          </a:prstGeom>
          <a:noFill/>
        </p:spPr>
        <p:txBody>
          <a:bodyPr wrap="square" rtlCol="0">
            <a:spAutoFit/>
          </a:bodyPr>
          <a:lstStyle/>
          <a:p>
            <a:r>
              <a:rPr lang="zh-CN" altLang="en-US" dirty="0"/>
              <a:t>透视投影</a:t>
            </a:r>
            <a:endParaRPr lang="en-US" altLang="zh-CN" dirty="0"/>
          </a:p>
          <a:p>
            <a:endParaRPr lang="en-US" altLang="zh-CN" dirty="0"/>
          </a:p>
        </p:txBody>
      </p:sp>
      <p:pic>
        <p:nvPicPr>
          <p:cNvPr id="9" name="图片 8">
            <a:extLst>
              <a:ext uri="{FF2B5EF4-FFF2-40B4-BE49-F238E27FC236}">
                <a16:creationId xmlns:a16="http://schemas.microsoft.com/office/drawing/2014/main" id="{CA7A40D9-007E-6AC5-1897-7BFED47797B0}"/>
              </a:ext>
            </a:extLst>
          </p:cNvPr>
          <p:cNvPicPr>
            <a:picLocks noChangeAspect="1"/>
          </p:cNvPicPr>
          <p:nvPr/>
        </p:nvPicPr>
        <p:blipFill>
          <a:blip r:embed="rId2"/>
          <a:stretch>
            <a:fillRect/>
          </a:stretch>
        </p:blipFill>
        <p:spPr>
          <a:xfrm>
            <a:off x="603792" y="1501248"/>
            <a:ext cx="4738675" cy="3855504"/>
          </a:xfrm>
          <a:prstGeom prst="rect">
            <a:avLst/>
          </a:prstGeom>
        </p:spPr>
      </p:pic>
      <p:pic>
        <p:nvPicPr>
          <p:cNvPr id="12" name="图片 11">
            <a:extLst>
              <a:ext uri="{FF2B5EF4-FFF2-40B4-BE49-F238E27FC236}">
                <a16:creationId xmlns:a16="http://schemas.microsoft.com/office/drawing/2014/main" id="{DB315A52-5FE2-C724-EEF0-59ADA373D3FE}"/>
              </a:ext>
            </a:extLst>
          </p:cNvPr>
          <p:cNvPicPr>
            <a:picLocks noChangeAspect="1"/>
          </p:cNvPicPr>
          <p:nvPr/>
        </p:nvPicPr>
        <p:blipFill>
          <a:blip r:embed="rId3"/>
          <a:stretch>
            <a:fillRect/>
          </a:stretch>
        </p:blipFill>
        <p:spPr>
          <a:xfrm>
            <a:off x="5605877" y="575733"/>
            <a:ext cx="6263326" cy="5096395"/>
          </a:xfrm>
          <a:prstGeom prst="rect">
            <a:avLst/>
          </a:prstGeom>
        </p:spPr>
      </p:pic>
    </p:spTree>
    <p:extLst>
      <p:ext uri="{BB962C8B-B14F-4D97-AF65-F5344CB8AC3E}">
        <p14:creationId xmlns:p14="http://schemas.microsoft.com/office/powerpoint/2010/main" val="15578440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1EEB42D1-3777-918A-F56D-D6D49271035B}"/>
              </a:ext>
            </a:extLst>
          </p:cNvPr>
          <p:cNvSpPr txBox="1"/>
          <p:nvPr/>
        </p:nvSpPr>
        <p:spPr>
          <a:xfrm>
            <a:off x="742343" y="660097"/>
            <a:ext cx="9197524" cy="1200329"/>
          </a:xfrm>
          <a:prstGeom prst="rect">
            <a:avLst/>
          </a:prstGeom>
          <a:noFill/>
        </p:spPr>
        <p:txBody>
          <a:bodyPr wrap="square" rtlCol="0">
            <a:spAutoFit/>
          </a:bodyPr>
          <a:lstStyle/>
          <a:p>
            <a:r>
              <a:rPr lang="zh-CN" altLang="en-US" dirty="0"/>
              <a:t>透视投影</a:t>
            </a:r>
            <a:endParaRPr lang="en-US" altLang="zh-CN" dirty="0"/>
          </a:p>
          <a:p>
            <a:endParaRPr lang="en-US" altLang="zh-CN" dirty="0"/>
          </a:p>
          <a:p>
            <a:r>
              <a:rPr lang="zh-CN" altLang="en-US" dirty="0"/>
              <a:t>所以我们对之前的绘制应当做一些更改，其实就是对</a:t>
            </a:r>
            <a:r>
              <a:rPr lang="en-US" altLang="zh-CN" dirty="0" err="1"/>
              <a:t>x,y</a:t>
            </a:r>
            <a:r>
              <a:rPr lang="zh-CN" altLang="en-US" dirty="0"/>
              <a:t>的坐标点进行更改（</a:t>
            </a:r>
            <a:r>
              <a:rPr lang="en-US" altLang="zh-CN" dirty="0"/>
              <a:t>MVP</a:t>
            </a:r>
            <a:r>
              <a:rPr lang="zh-CN" altLang="en-US" dirty="0"/>
              <a:t>变换），</a:t>
            </a:r>
            <a:r>
              <a:rPr lang="en-US" altLang="zh-CN" dirty="0"/>
              <a:t>z</a:t>
            </a:r>
            <a:r>
              <a:rPr lang="zh-CN" altLang="en-US" dirty="0"/>
              <a:t>值不需要变换，用来计算</a:t>
            </a:r>
            <a:r>
              <a:rPr lang="en-US" altLang="zh-CN" dirty="0" err="1"/>
              <a:t>zbuffer</a:t>
            </a:r>
            <a:endParaRPr lang="en-US" altLang="zh-CN" dirty="0"/>
          </a:p>
        </p:txBody>
      </p:sp>
      <p:pic>
        <p:nvPicPr>
          <p:cNvPr id="3" name="图片 2">
            <a:extLst>
              <a:ext uri="{FF2B5EF4-FFF2-40B4-BE49-F238E27FC236}">
                <a16:creationId xmlns:a16="http://schemas.microsoft.com/office/drawing/2014/main" id="{9060AC86-7E3F-DB73-9437-0F17A31F7B8E}"/>
              </a:ext>
            </a:extLst>
          </p:cNvPr>
          <p:cNvPicPr>
            <a:picLocks noChangeAspect="1"/>
          </p:cNvPicPr>
          <p:nvPr/>
        </p:nvPicPr>
        <p:blipFill>
          <a:blip r:embed="rId2"/>
          <a:stretch>
            <a:fillRect/>
          </a:stretch>
        </p:blipFill>
        <p:spPr>
          <a:xfrm>
            <a:off x="9431866" y="213963"/>
            <a:ext cx="2666999" cy="1646463"/>
          </a:xfrm>
          <a:prstGeom prst="rect">
            <a:avLst/>
          </a:prstGeom>
        </p:spPr>
      </p:pic>
      <p:sp>
        <p:nvSpPr>
          <p:cNvPr id="4" name="文本框 3">
            <a:extLst>
              <a:ext uri="{FF2B5EF4-FFF2-40B4-BE49-F238E27FC236}">
                <a16:creationId xmlns:a16="http://schemas.microsoft.com/office/drawing/2014/main" id="{7BF6170A-B486-8693-DDD6-F8ECEC7B66BF}"/>
              </a:ext>
            </a:extLst>
          </p:cNvPr>
          <p:cNvSpPr txBox="1"/>
          <p:nvPr/>
        </p:nvSpPr>
        <p:spPr>
          <a:xfrm>
            <a:off x="9796591" y="2239042"/>
            <a:ext cx="1941590" cy="369332"/>
          </a:xfrm>
          <a:prstGeom prst="rect">
            <a:avLst/>
          </a:prstGeom>
          <a:noFill/>
        </p:spPr>
        <p:txBody>
          <a:bodyPr wrap="square" rtlCol="0">
            <a:spAutoFit/>
          </a:bodyPr>
          <a:lstStyle/>
          <a:p>
            <a:r>
              <a:rPr lang="zh-CN" altLang="en-US" dirty="0"/>
              <a:t>转换为屏幕坐标</a:t>
            </a:r>
            <a:endParaRPr lang="en-US" altLang="zh-CN" dirty="0"/>
          </a:p>
        </p:txBody>
      </p:sp>
      <p:sp>
        <p:nvSpPr>
          <p:cNvPr id="13" name="文本框 12">
            <a:extLst>
              <a:ext uri="{FF2B5EF4-FFF2-40B4-BE49-F238E27FC236}">
                <a16:creationId xmlns:a16="http://schemas.microsoft.com/office/drawing/2014/main" id="{E08875F1-236C-A1AE-1E2D-029E12DA3ED0}"/>
              </a:ext>
            </a:extLst>
          </p:cNvPr>
          <p:cNvSpPr txBox="1"/>
          <p:nvPr/>
        </p:nvSpPr>
        <p:spPr>
          <a:xfrm>
            <a:off x="453819" y="2515806"/>
            <a:ext cx="6792990" cy="1600438"/>
          </a:xfrm>
          <a:prstGeom prst="rect">
            <a:avLst/>
          </a:prstGeom>
          <a:noFill/>
        </p:spPr>
        <p:txBody>
          <a:bodyPr wrap="square">
            <a:spAutoFit/>
          </a:bodyPr>
          <a:lstStyle/>
          <a:p>
            <a:r>
              <a:rPr lang="en-US" altLang="zh-CN" sz="1400" dirty="0">
                <a:solidFill>
                  <a:srgbClr val="008000"/>
                </a:solidFill>
                <a:latin typeface="新宋体" panose="02010609030101010101" pitchFamily="49" charset="-122"/>
                <a:ea typeface="新宋体" panose="02010609030101010101" pitchFamily="49" charset="-122"/>
              </a:rPr>
              <a:t>//1. </a:t>
            </a:r>
            <a:r>
              <a:rPr lang="zh-CN" altLang="en-US" sz="1400" dirty="0">
                <a:solidFill>
                  <a:srgbClr val="008000"/>
                </a:solidFill>
                <a:latin typeface="新宋体" panose="02010609030101010101" pitchFamily="49" charset="-122"/>
                <a:ea typeface="新宋体" panose="02010609030101010101" pitchFamily="49" charset="-122"/>
              </a:rPr>
              <a:t>转换为齐次坐标 </a:t>
            </a:r>
            <a:r>
              <a:rPr lang="en-US" altLang="zh-CN" sz="1400" dirty="0">
                <a:solidFill>
                  <a:srgbClr val="008000"/>
                </a:solidFill>
                <a:latin typeface="新宋体" panose="02010609030101010101" pitchFamily="49" charset="-122"/>
                <a:ea typeface="新宋体" panose="02010609030101010101" pitchFamily="49" charset="-122"/>
              </a:rPr>
              <a:t>v2m(Vec3f v)</a:t>
            </a:r>
            <a:endParaRPr lang="zh-CN" altLang="en-US" sz="1400" dirty="0">
              <a:solidFill>
                <a:srgbClr val="000000"/>
              </a:solidFill>
              <a:latin typeface="新宋体" panose="02010609030101010101" pitchFamily="49" charset="-122"/>
              <a:ea typeface="新宋体" panose="02010609030101010101" pitchFamily="49" charset="-122"/>
            </a:endParaRPr>
          </a:p>
          <a:p>
            <a:r>
              <a:rPr lang="en-US" altLang="zh-CN" sz="1400" dirty="0">
                <a:solidFill>
                  <a:srgbClr val="008000"/>
                </a:solidFill>
                <a:latin typeface="新宋体" panose="02010609030101010101" pitchFamily="49" charset="-122"/>
                <a:ea typeface="新宋体" panose="02010609030101010101" pitchFamily="49" charset="-122"/>
              </a:rPr>
              <a:t>//2. </a:t>
            </a:r>
            <a:r>
              <a:rPr lang="zh-CN" altLang="en-US" sz="1400" dirty="0">
                <a:solidFill>
                  <a:srgbClr val="008000"/>
                </a:solidFill>
                <a:latin typeface="新宋体" panose="02010609030101010101" pitchFamily="49" charset="-122"/>
                <a:ea typeface="新宋体" panose="02010609030101010101" pitchFamily="49" charset="-122"/>
              </a:rPr>
              <a:t>模型变换 将模型摆放到合理位置，不需要操作，</a:t>
            </a:r>
            <a:r>
              <a:rPr lang="en-US" altLang="zh-CN" sz="1400" dirty="0">
                <a:solidFill>
                  <a:srgbClr val="008000"/>
                </a:solidFill>
                <a:latin typeface="新宋体" panose="02010609030101010101" pitchFamily="49" charset="-122"/>
                <a:ea typeface="新宋体" panose="02010609030101010101" pitchFamily="49" charset="-122"/>
              </a:rPr>
              <a:t>obj</a:t>
            </a:r>
            <a:r>
              <a:rPr lang="zh-CN" altLang="en-US" sz="1400" dirty="0">
                <a:solidFill>
                  <a:srgbClr val="008000"/>
                </a:solidFill>
                <a:latin typeface="新宋体" panose="02010609030101010101" pitchFamily="49" charset="-122"/>
                <a:ea typeface="新宋体" panose="02010609030101010101" pitchFamily="49" charset="-122"/>
              </a:rPr>
              <a:t>文件已经满足 </a:t>
            </a:r>
            <a:r>
              <a:rPr lang="en-US" altLang="zh-CN" sz="1400" dirty="0" err="1">
                <a:solidFill>
                  <a:srgbClr val="008000"/>
                </a:solidFill>
                <a:latin typeface="新宋体" panose="02010609030101010101" pitchFamily="49" charset="-122"/>
                <a:ea typeface="新宋体" panose="02010609030101010101" pitchFamily="49" charset="-122"/>
              </a:rPr>
              <a:t>modelMatrix</a:t>
            </a:r>
            <a:r>
              <a:rPr lang="en-US" altLang="zh-CN" sz="1400" dirty="0">
                <a:solidFill>
                  <a:srgbClr val="008000"/>
                </a:solidFill>
                <a:latin typeface="新宋体" panose="02010609030101010101" pitchFamily="49" charset="-122"/>
                <a:ea typeface="新宋体" panose="02010609030101010101" pitchFamily="49" charset="-122"/>
              </a:rPr>
              <a:t>()</a:t>
            </a:r>
            <a:endParaRPr lang="zh-CN" altLang="en-US" sz="1400" dirty="0">
              <a:solidFill>
                <a:srgbClr val="000000"/>
              </a:solidFill>
              <a:latin typeface="新宋体" panose="02010609030101010101" pitchFamily="49" charset="-122"/>
              <a:ea typeface="新宋体" panose="02010609030101010101" pitchFamily="49" charset="-122"/>
            </a:endParaRPr>
          </a:p>
          <a:p>
            <a:r>
              <a:rPr lang="en-US" altLang="zh-CN" sz="1400" dirty="0">
                <a:solidFill>
                  <a:srgbClr val="008000"/>
                </a:solidFill>
                <a:latin typeface="新宋体" panose="02010609030101010101" pitchFamily="49" charset="-122"/>
                <a:ea typeface="新宋体" panose="02010609030101010101" pitchFamily="49" charset="-122"/>
              </a:rPr>
              <a:t>//3. </a:t>
            </a:r>
            <a:r>
              <a:rPr lang="zh-CN" altLang="en-US" sz="1400" dirty="0">
                <a:solidFill>
                  <a:srgbClr val="008000"/>
                </a:solidFill>
                <a:latin typeface="新宋体" panose="02010609030101010101" pitchFamily="49" charset="-122"/>
                <a:ea typeface="新宋体" panose="02010609030101010101" pitchFamily="49" charset="-122"/>
              </a:rPr>
              <a:t>视口变换 将立方体变为</a:t>
            </a:r>
            <a:r>
              <a:rPr lang="en-US" altLang="zh-CN" sz="1400" dirty="0">
                <a:solidFill>
                  <a:srgbClr val="008000"/>
                </a:solidFill>
                <a:latin typeface="新宋体" panose="02010609030101010101" pitchFamily="49" charset="-122"/>
                <a:ea typeface="新宋体" panose="02010609030101010101" pitchFamily="49" charset="-122"/>
              </a:rPr>
              <a:t>1*1*1</a:t>
            </a:r>
            <a:r>
              <a:rPr lang="zh-CN" altLang="en-US" sz="1400" dirty="0">
                <a:solidFill>
                  <a:srgbClr val="008000"/>
                </a:solidFill>
                <a:latin typeface="新宋体" panose="02010609030101010101" pitchFamily="49" charset="-122"/>
                <a:ea typeface="新宋体" panose="02010609030101010101" pitchFamily="49" charset="-122"/>
              </a:rPr>
              <a:t>已经是了，不需要操作 </a:t>
            </a:r>
            <a:r>
              <a:rPr lang="en-US" altLang="zh-CN" sz="1400" dirty="0" err="1">
                <a:solidFill>
                  <a:srgbClr val="008000"/>
                </a:solidFill>
                <a:latin typeface="新宋体" panose="02010609030101010101" pitchFamily="49" charset="-122"/>
                <a:ea typeface="新宋体" panose="02010609030101010101" pitchFamily="49" charset="-122"/>
              </a:rPr>
              <a:t>viewMatrix</a:t>
            </a:r>
            <a:r>
              <a:rPr lang="en-US" altLang="zh-CN" sz="1400" dirty="0">
                <a:solidFill>
                  <a:srgbClr val="008000"/>
                </a:solidFill>
                <a:latin typeface="新宋体" panose="02010609030101010101" pitchFamily="49" charset="-122"/>
                <a:ea typeface="新宋体" panose="02010609030101010101" pitchFamily="49" charset="-122"/>
              </a:rPr>
              <a:t>*()</a:t>
            </a:r>
            <a:endParaRPr lang="zh-CN" altLang="en-US" sz="1400" dirty="0">
              <a:solidFill>
                <a:srgbClr val="000000"/>
              </a:solidFill>
              <a:latin typeface="新宋体" panose="02010609030101010101" pitchFamily="49" charset="-122"/>
              <a:ea typeface="新宋体" panose="02010609030101010101" pitchFamily="49" charset="-122"/>
            </a:endParaRPr>
          </a:p>
          <a:p>
            <a:r>
              <a:rPr lang="en-US" altLang="zh-CN" sz="1400" dirty="0">
                <a:solidFill>
                  <a:srgbClr val="008000"/>
                </a:solidFill>
                <a:latin typeface="新宋体" panose="02010609030101010101" pitchFamily="49" charset="-122"/>
                <a:ea typeface="新宋体" panose="02010609030101010101" pitchFamily="49" charset="-122"/>
              </a:rPr>
              <a:t>//4. </a:t>
            </a:r>
            <a:r>
              <a:rPr lang="zh-CN" altLang="en-US" sz="1400" dirty="0">
                <a:solidFill>
                  <a:srgbClr val="008000"/>
                </a:solidFill>
                <a:latin typeface="新宋体" panose="02010609030101010101" pitchFamily="49" charset="-122"/>
                <a:ea typeface="新宋体" panose="02010609030101010101" pitchFamily="49" charset="-122"/>
              </a:rPr>
              <a:t>投影变换 透视投影 </a:t>
            </a:r>
            <a:r>
              <a:rPr lang="en-US" altLang="zh-CN" sz="1400" dirty="0" err="1">
                <a:solidFill>
                  <a:srgbClr val="008000"/>
                </a:solidFill>
                <a:latin typeface="新宋体" panose="02010609030101010101" pitchFamily="49" charset="-122"/>
                <a:ea typeface="新宋体" panose="02010609030101010101" pitchFamily="49" charset="-122"/>
              </a:rPr>
              <a:t>projectionMatrix</a:t>
            </a:r>
            <a:r>
              <a:rPr lang="en-US" altLang="zh-CN" sz="1400" dirty="0">
                <a:solidFill>
                  <a:srgbClr val="008000"/>
                </a:solidFill>
                <a:latin typeface="新宋体" panose="02010609030101010101" pitchFamily="49" charset="-122"/>
                <a:ea typeface="新宋体" panose="02010609030101010101" pitchFamily="49" charset="-122"/>
              </a:rPr>
              <a:t>()</a:t>
            </a:r>
            <a:endParaRPr lang="en-US" altLang="zh-CN" sz="1400" dirty="0">
              <a:solidFill>
                <a:srgbClr val="000000"/>
              </a:solidFill>
              <a:latin typeface="新宋体" panose="02010609030101010101" pitchFamily="49" charset="-122"/>
              <a:ea typeface="新宋体" panose="02010609030101010101" pitchFamily="49" charset="-122"/>
            </a:endParaRPr>
          </a:p>
          <a:p>
            <a:r>
              <a:rPr lang="en-US" altLang="zh-CN" sz="1400" dirty="0">
                <a:solidFill>
                  <a:srgbClr val="008000"/>
                </a:solidFill>
                <a:latin typeface="新宋体" panose="02010609030101010101" pitchFamily="49" charset="-122"/>
                <a:ea typeface="新宋体" panose="02010609030101010101" pitchFamily="49" charset="-122"/>
              </a:rPr>
              <a:t>//5. </a:t>
            </a:r>
            <a:r>
              <a:rPr lang="zh-CN" altLang="en-US" sz="1400" dirty="0">
                <a:solidFill>
                  <a:srgbClr val="008000"/>
                </a:solidFill>
                <a:latin typeface="新宋体" panose="02010609030101010101" pitchFamily="49" charset="-122"/>
                <a:ea typeface="新宋体" panose="02010609030101010101" pitchFamily="49" charset="-122"/>
              </a:rPr>
              <a:t>转换为屏幕坐标  </a:t>
            </a:r>
            <a:r>
              <a:rPr lang="en-US" altLang="zh-CN" sz="1400" dirty="0">
                <a:solidFill>
                  <a:srgbClr val="008000"/>
                </a:solidFill>
                <a:latin typeface="新宋体" panose="02010609030101010101" pitchFamily="49" charset="-122"/>
                <a:ea typeface="新宋体" panose="02010609030101010101" pitchFamily="49" charset="-122"/>
              </a:rPr>
              <a:t>viewport(int x, int y, int w, int h)</a:t>
            </a:r>
            <a:endParaRPr lang="en-US" altLang="zh-CN" sz="1400" dirty="0">
              <a:solidFill>
                <a:srgbClr val="000000"/>
              </a:solidFill>
              <a:latin typeface="新宋体" panose="02010609030101010101" pitchFamily="49" charset="-122"/>
              <a:ea typeface="新宋体" panose="02010609030101010101" pitchFamily="49" charset="-122"/>
            </a:endParaRPr>
          </a:p>
          <a:p>
            <a:r>
              <a:rPr lang="en-US" altLang="zh-CN" sz="1400" dirty="0">
                <a:solidFill>
                  <a:srgbClr val="008000"/>
                </a:solidFill>
                <a:latin typeface="新宋体" panose="02010609030101010101" pitchFamily="49" charset="-122"/>
                <a:ea typeface="新宋体" panose="02010609030101010101" pitchFamily="49" charset="-122"/>
              </a:rPr>
              <a:t>//6. </a:t>
            </a:r>
            <a:r>
              <a:rPr lang="zh-CN" altLang="en-US" sz="1400" dirty="0">
                <a:solidFill>
                  <a:srgbClr val="008000"/>
                </a:solidFill>
                <a:latin typeface="新宋体" panose="02010609030101010101" pitchFamily="49" charset="-122"/>
                <a:ea typeface="新宋体" panose="02010609030101010101" pitchFamily="49" charset="-122"/>
              </a:rPr>
              <a:t>变回一个正常点 就是除以第</a:t>
            </a:r>
            <a:r>
              <a:rPr lang="en-US" altLang="zh-CN" sz="1400" dirty="0">
                <a:solidFill>
                  <a:srgbClr val="008000"/>
                </a:solidFill>
                <a:latin typeface="新宋体" panose="02010609030101010101" pitchFamily="49" charset="-122"/>
                <a:ea typeface="新宋体" panose="02010609030101010101" pitchFamily="49" charset="-122"/>
              </a:rPr>
              <a:t>4</a:t>
            </a:r>
            <a:r>
              <a:rPr lang="zh-CN" altLang="en-US" sz="1400" dirty="0">
                <a:solidFill>
                  <a:srgbClr val="008000"/>
                </a:solidFill>
                <a:latin typeface="新宋体" panose="02010609030101010101" pitchFamily="49" charset="-122"/>
                <a:ea typeface="新宋体" panose="02010609030101010101" pitchFamily="49" charset="-122"/>
              </a:rPr>
              <a:t>个量 </a:t>
            </a:r>
            <a:r>
              <a:rPr lang="en-US" altLang="zh-CN" sz="1400" dirty="0">
                <a:solidFill>
                  <a:srgbClr val="008000"/>
                </a:solidFill>
                <a:latin typeface="新宋体" panose="02010609030101010101" pitchFamily="49" charset="-122"/>
                <a:ea typeface="新宋体" panose="02010609030101010101" pitchFamily="49" charset="-122"/>
              </a:rPr>
              <a:t>m2v(Matrix m)</a:t>
            </a:r>
            <a:endParaRPr lang="zh-CN" altLang="en-US" sz="1400" dirty="0"/>
          </a:p>
        </p:txBody>
      </p:sp>
      <p:pic>
        <p:nvPicPr>
          <p:cNvPr id="15" name="图片 14">
            <a:extLst>
              <a:ext uri="{FF2B5EF4-FFF2-40B4-BE49-F238E27FC236}">
                <a16:creationId xmlns:a16="http://schemas.microsoft.com/office/drawing/2014/main" id="{52C30586-CD4A-BF81-E8EF-0E45AEECED30}"/>
              </a:ext>
            </a:extLst>
          </p:cNvPr>
          <p:cNvPicPr>
            <a:picLocks noChangeAspect="1"/>
          </p:cNvPicPr>
          <p:nvPr/>
        </p:nvPicPr>
        <p:blipFill>
          <a:blip r:embed="rId3"/>
          <a:stretch>
            <a:fillRect/>
          </a:stretch>
        </p:blipFill>
        <p:spPr>
          <a:xfrm>
            <a:off x="6671732" y="1882792"/>
            <a:ext cx="2535767" cy="2488443"/>
          </a:xfrm>
          <a:prstGeom prst="rect">
            <a:avLst/>
          </a:prstGeom>
        </p:spPr>
      </p:pic>
      <p:sp>
        <p:nvSpPr>
          <p:cNvPr id="17" name="文本框 16">
            <a:extLst>
              <a:ext uri="{FF2B5EF4-FFF2-40B4-BE49-F238E27FC236}">
                <a16:creationId xmlns:a16="http://schemas.microsoft.com/office/drawing/2014/main" id="{FA60917B-9E5F-249E-7C53-B877F9A7FB13}"/>
              </a:ext>
            </a:extLst>
          </p:cNvPr>
          <p:cNvSpPr txBox="1"/>
          <p:nvPr/>
        </p:nvSpPr>
        <p:spPr>
          <a:xfrm>
            <a:off x="328838" y="4997575"/>
            <a:ext cx="10024533" cy="1200329"/>
          </a:xfrm>
          <a:prstGeom prst="rect">
            <a:avLst/>
          </a:prstGeom>
          <a:noFill/>
        </p:spPr>
        <p:txBody>
          <a:bodyPr wrap="square">
            <a:spAutoFit/>
          </a:bodyPr>
          <a:lstStyle/>
          <a:p>
            <a:r>
              <a:rPr lang="en-US" altLang="zh-CN" sz="1800" dirty="0">
                <a:solidFill>
                  <a:srgbClr val="000000"/>
                </a:solidFill>
                <a:latin typeface="新宋体" panose="02010609030101010101" pitchFamily="49" charset="-122"/>
                <a:ea typeface="新宋体" panose="02010609030101010101" pitchFamily="49" charset="-122"/>
              </a:rPr>
              <a:t>//</a:t>
            </a:r>
            <a:r>
              <a:rPr lang="zh-CN" altLang="en-US" sz="1800" dirty="0">
                <a:solidFill>
                  <a:srgbClr val="000000"/>
                </a:solidFill>
                <a:latin typeface="新宋体" panose="02010609030101010101" pitchFamily="49" charset="-122"/>
                <a:ea typeface="新宋体" panose="02010609030101010101" pitchFamily="49" charset="-122"/>
              </a:rPr>
              <a:t>正交投影，就是直接变为屏幕坐标 </a:t>
            </a:r>
            <a:r>
              <a:rPr lang="zh-CN" altLang="en-US" dirty="0">
                <a:solidFill>
                  <a:srgbClr val="000000"/>
                </a:solidFill>
                <a:latin typeface="新宋体" panose="02010609030101010101" pitchFamily="49" charset="-122"/>
                <a:ea typeface="新宋体" panose="02010609030101010101" pitchFamily="49" charset="-122"/>
              </a:rPr>
              <a:t>相当于只是</a:t>
            </a:r>
            <a:r>
              <a:rPr lang="en-US" altLang="zh-CN" dirty="0">
                <a:solidFill>
                  <a:srgbClr val="000000"/>
                </a:solidFill>
                <a:latin typeface="新宋体" panose="02010609030101010101" pitchFamily="49" charset="-122"/>
                <a:ea typeface="新宋体" panose="02010609030101010101" pitchFamily="49" charset="-122"/>
              </a:rPr>
              <a:t>*VP</a:t>
            </a:r>
            <a:endParaRPr lang="en-US" altLang="zh-CN" sz="1800" dirty="0">
              <a:solidFill>
                <a:srgbClr val="000000"/>
              </a:solidFill>
              <a:latin typeface="新宋体" panose="02010609030101010101" pitchFamily="49" charset="-122"/>
              <a:ea typeface="新宋体" panose="02010609030101010101" pitchFamily="49" charset="-122"/>
            </a:endParaRPr>
          </a:p>
          <a:p>
            <a:r>
              <a:rPr lang="en-US" altLang="zh-CN" sz="1800" dirty="0" err="1">
                <a:solidFill>
                  <a:srgbClr val="000000"/>
                </a:solidFill>
                <a:latin typeface="新宋体" panose="02010609030101010101" pitchFamily="49" charset="-122"/>
                <a:ea typeface="新宋体" panose="02010609030101010101" pitchFamily="49" charset="-122"/>
              </a:rPr>
              <a:t>screen_coords</a:t>
            </a:r>
            <a:r>
              <a:rPr lang="en-US" altLang="zh-CN" sz="1800" dirty="0">
                <a:solidFill>
                  <a:srgbClr val="000000"/>
                </a:solidFill>
                <a:latin typeface="新宋体" panose="02010609030101010101" pitchFamily="49" charset="-122"/>
                <a:ea typeface="新宋体" panose="02010609030101010101" pitchFamily="49" charset="-122"/>
              </a:rPr>
              <a:t>[j] </a:t>
            </a:r>
            <a:r>
              <a:rPr lang="en-US" altLang="zh-CN" sz="1800" dirty="0">
                <a:solidFill>
                  <a:srgbClr val="008080"/>
                </a:solidFill>
                <a:latin typeface="新宋体" panose="02010609030101010101" pitchFamily="49" charset="-122"/>
                <a:ea typeface="新宋体" panose="02010609030101010101" pitchFamily="49" charset="-122"/>
              </a:rPr>
              <a:t>=</a:t>
            </a: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dirty="0"/>
              <a:t>Vec3f(int((</a:t>
            </a:r>
            <a:r>
              <a:rPr lang="en-US" altLang="zh-CN" dirty="0" err="1"/>
              <a:t>v.x</a:t>
            </a:r>
            <a:r>
              <a:rPr lang="en-US" altLang="zh-CN" dirty="0"/>
              <a:t> + 1.) * width / 2. + .5), int((</a:t>
            </a:r>
            <a:r>
              <a:rPr lang="en-US" altLang="zh-CN" dirty="0" err="1"/>
              <a:t>v.y</a:t>
            </a:r>
            <a:r>
              <a:rPr lang="en-US" altLang="zh-CN" dirty="0"/>
              <a:t> + 1.) * height / 2. + .5), </a:t>
            </a:r>
            <a:r>
              <a:rPr lang="en-US" altLang="zh-CN" dirty="0" err="1"/>
              <a:t>v.z</a:t>
            </a:r>
            <a:r>
              <a:rPr lang="en-US" altLang="zh-CN" dirty="0"/>
              <a:t>)</a:t>
            </a:r>
            <a:endParaRPr lang="en-US" altLang="zh-CN" sz="1800" dirty="0">
              <a:solidFill>
                <a:srgbClr val="000000"/>
              </a:solidFill>
              <a:latin typeface="新宋体" panose="02010609030101010101" pitchFamily="49" charset="-122"/>
              <a:ea typeface="新宋体" panose="02010609030101010101" pitchFamily="49" charset="-122"/>
            </a:endParaRPr>
          </a:p>
          <a:p>
            <a:r>
              <a:rPr lang="en-US" altLang="zh-CN" dirty="0">
                <a:solidFill>
                  <a:srgbClr val="000000"/>
                </a:solidFill>
                <a:latin typeface="新宋体" panose="02010609030101010101" pitchFamily="49" charset="-122"/>
                <a:ea typeface="新宋体" panose="02010609030101010101" pitchFamily="49" charset="-122"/>
              </a:rPr>
              <a:t>//</a:t>
            </a:r>
            <a:r>
              <a:rPr lang="zh-CN" altLang="en-US" dirty="0">
                <a:solidFill>
                  <a:srgbClr val="000000"/>
                </a:solidFill>
                <a:latin typeface="新宋体" panose="02010609030101010101" pitchFamily="49" charset="-122"/>
                <a:ea typeface="新宋体" panose="02010609030101010101" pitchFamily="49" charset="-122"/>
              </a:rPr>
              <a:t>多了投影变换这个乘积</a:t>
            </a:r>
            <a:endParaRPr lang="en-US" altLang="zh-CN" dirty="0">
              <a:solidFill>
                <a:srgbClr val="000000"/>
              </a:solidFill>
              <a:latin typeface="新宋体" panose="02010609030101010101" pitchFamily="49" charset="-122"/>
              <a:ea typeface="新宋体" panose="02010609030101010101" pitchFamily="49" charset="-122"/>
            </a:endParaRPr>
          </a:p>
          <a:p>
            <a:r>
              <a:rPr lang="en-US" altLang="zh-CN" sz="1800" dirty="0" err="1">
                <a:solidFill>
                  <a:srgbClr val="000000"/>
                </a:solidFill>
                <a:latin typeface="新宋体" panose="02010609030101010101" pitchFamily="49" charset="-122"/>
                <a:ea typeface="新宋体" panose="02010609030101010101" pitchFamily="49" charset="-122"/>
              </a:rPr>
              <a:t>screen_coords</a:t>
            </a:r>
            <a:r>
              <a:rPr lang="en-US" altLang="zh-CN" sz="1800" dirty="0">
                <a:solidFill>
                  <a:srgbClr val="000000"/>
                </a:solidFill>
                <a:latin typeface="新宋体" panose="02010609030101010101" pitchFamily="49" charset="-122"/>
                <a:ea typeface="新宋体" panose="02010609030101010101" pitchFamily="49" charset="-122"/>
              </a:rPr>
              <a:t>[j] </a:t>
            </a:r>
            <a:r>
              <a:rPr lang="en-US" altLang="zh-CN" sz="1800" dirty="0">
                <a:solidFill>
                  <a:srgbClr val="008080"/>
                </a:solidFill>
                <a:latin typeface="新宋体" panose="02010609030101010101" pitchFamily="49" charset="-122"/>
                <a:ea typeface="新宋体" panose="02010609030101010101" pitchFamily="49" charset="-122"/>
              </a:rPr>
              <a:t>=</a:t>
            </a:r>
            <a:r>
              <a:rPr lang="en-US" altLang="zh-CN" sz="1800" dirty="0">
                <a:solidFill>
                  <a:srgbClr val="000000"/>
                </a:solidFill>
                <a:latin typeface="新宋体" panose="02010609030101010101" pitchFamily="49" charset="-122"/>
                <a:ea typeface="新宋体" panose="02010609030101010101" pitchFamily="49" charset="-122"/>
              </a:rPr>
              <a:t>  m2v(VP </a:t>
            </a:r>
            <a:r>
              <a:rPr lang="en-US" altLang="zh-CN" sz="1800" dirty="0">
                <a:solidFill>
                  <a:srgbClr val="008080"/>
                </a:solidFill>
                <a:latin typeface="新宋体" panose="02010609030101010101" pitchFamily="49" charset="-122"/>
                <a:ea typeface="新宋体" panose="02010609030101010101" pitchFamily="49" charset="-122"/>
              </a:rPr>
              <a:t>*</a:t>
            </a:r>
            <a:r>
              <a:rPr lang="en-US" altLang="zh-CN" sz="1800" dirty="0">
                <a:solidFill>
                  <a:srgbClr val="000000"/>
                </a:solidFill>
                <a:latin typeface="新宋体" panose="02010609030101010101" pitchFamily="49" charset="-122"/>
                <a:ea typeface="新宋体" panose="02010609030101010101" pitchFamily="49" charset="-122"/>
              </a:rPr>
              <a:t> PR </a:t>
            </a:r>
            <a:r>
              <a:rPr lang="en-US" altLang="zh-CN" sz="1800" dirty="0">
                <a:solidFill>
                  <a:srgbClr val="008080"/>
                </a:solidFill>
                <a:latin typeface="新宋体" panose="02010609030101010101" pitchFamily="49" charset="-122"/>
                <a:ea typeface="新宋体" panose="02010609030101010101" pitchFamily="49" charset="-122"/>
              </a:rPr>
              <a:t>*</a:t>
            </a:r>
            <a:r>
              <a:rPr lang="en-US" altLang="zh-CN" sz="1800" dirty="0">
                <a:solidFill>
                  <a:srgbClr val="000000"/>
                </a:solidFill>
                <a:latin typeface="新宋体" panose="02010609030101010101" pitchFamily="49" charset="-122"/>
                <a:ea typeface="新宋体" panose="02010609030101010101" pitchFamily="49" charset="-122"/>
              </a:rPr>
              <a:t> VM </a:t>
            </a:r>
            <a:r>
              <a:rPr lang="en-US" altLang="zh-CN" sz="1800" dirty="0">
                <a:solidFill>
                  <a:srgbClr val="008080"/>
                </a:solidFill>
                <a:latin typeface="新宋体" panose="02010609030101010101" pitchFamily="49" charset="-122"/>
                <a:ea typeface="新宋体" panose="02010609030101010101" pitchFamily="49" charset="-122"/>
              </a:rPr>
              <a:t>*</a:t>
            </a:r>
            <a:r>
              <a:rPr lang="en-US" altLang="zh-CN" sz="1800" dirty="0">
                <a:solidFill>
                  <a:srgbClr val="000000"/>
                </a:solidFill>
                <a:latin typeface="新宋体" panose="02010609030101010101" pitchFamily="49" charset="-122"/>
                <a:ea typeface="新宋体" panose="02010609030101010101" pitchFamily="49" charset="-122"/>
              </a:rPr>
              <a:t> MO </a:t>
            </a:r>
            <a:r>
              <a:rPr lang="en-US" altLang="zh-CN" sz="1800" dirty="0">
                <a:solidFill>
                  <a:srgbClr val="008080"/>
                </a:solidFill>
                <a:latin typeface="新宋体" panose="02010609030101010101" pitchFamily="49" charset="-122"/>
                <a:ea typeface="新宋体" panose="02010609030101010101" pitchFamily="49" charset="-122"/>
              </a:rPr>
              <a:t>*</a:t>
            </a:r>
            <a:r>
              <a:rPr lang="en-US" altLang="zh-CN" sz="1800" dirty="0">
                <a:solidFill>
                  <a:srgbClr val="000000"/>
                </a:solidFill>
                <a:latin typeface="新宋体" panose="02010609030101010101" pitchFamily="49" charset="-122"/>
                <a:ea typeface="新宋体" panose="02010609030101010101" pitchFamily="49" charset="-122"/>
              </a:rPr>
              <a:t> v2m(v));</a:t>
            </a:r>
            <a:endParaRPr lang="zh-CN" altLang="en-US" dirty="0"/>
          </a:p>
        </p:txBody>
      </p:sp>
    </p:spTree>
    <p:extLst>
      <p:ext uri="{BB962C8B-B14F-4D97-AF65-F5344CB8AC3E}">
        <p14:creationId xmlns:p14="http://schemas.microsoft.com/office/powerpoint/2010/main" val="7579280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a:extLst>
              <a:ext uri="{FF2B5EF4-FFF2-40B4-BE49-F238E27FC236}">
                <a16:creationId xmlns:a16="http://schemas.microsoft.com/office/drawing/2014/main" id="{52C30586-CD4A-BF81-E8EF-0E45AEECED30}"/>
              </a:ext>
            </a:extLst>
          </p:cNvPr>
          <p:cNvPicPr>
            <a:picLocks noChangeAspect="1"/>
          </p:cNvPicPr>
          <p:nvPr/>
        </p:nvPicPr>
        <p:blipFill>
          <a:blip r:embed="rId2"/>
          <a:stretch>
            <a:fillRect/>
          </a:stretch>
        </p:blipFill>
        <p:spPr>
          <a:xfrm>
            <a:off x="7073303" y="281198"/>
            <a:ext cx="4113173" cy="4036411"/>
          </a:xfrm>
          <a:prstGeom prst="rect">
            <a:avLst/>
          </a:prstGeom>
        </p:spPr>
      </p:pic>
      <p:pic>
        <p:nvPicPr>
          <p:cNvPr id="19" name="图片 18">
            <a:extLst>
              <a:ext uri="{FF2B5EF4-FFF2-40B4-BE49-F238E27FC236}">
                <a16:creationId xmlns:a16="http://schemas.microsoft.com/office/drawing/2014/main" id="{EBE4A1BA-7493-C44E-B504-5A048F95B581}"/>
              </a:ext>
            </a:extLst>
          </p:cNvPr>
          <p:cNvPicPr>
            <a:picLocks noChangeAspect="1"/>
          </p:cNvPicPr>
          <p:nvPr/>
        </p:nvPicPr>
        <p:blipFill>
          <a:blip r:embed="rId3"/>
          <a:stretch>
            <a:fillRect/>
          </a:stretch>
        </p:blipFill>
        <p:spPr>
          <a:xfrm>
            <a:off x="611230" y="281198"/>
            <a:ext cx="4113172" cy="4190901"/>
          </a:xfrm>
          <a:prstGeom prst="rect">
            <a:avLst/>
          </a:prstGeom>
        </p:spPr>
      </p:pic>
      <p:sp>
        <p:nvSpPr>
          <p:cNvPr id="2" name="文本框 1">
            <a:extLst>
              <a:ext uri="{FF2B5EF4-FFF2-40B4-BE49-F238E27FC236}">
                <a16:creationId xmlns:a16="http://schemas.microsoft.com/office/drawing/2014/main" id="{1D8EB8E6-52FD-8071-A361-D9F1E04CC473}"/>
              </a:ext>
            </a:extLst>
          </p:cNvPr>
          <p:cNvSpPr txBox="1"/>
          <p:nvPr/>
        </p:nvSpPr>
        <p:spPr>
          <a:xfrm>
            <a:off x="8811077" y="4614030"/>
            <a:ext cx="1416656" cy="369332"/>
          </a:xfrm>
          <a:prstGeom prst="rect">
            <a:avLst/>
          </a:prstGeom>
          <a:noFill/>
        </p:spPr>
        <p:txBody>
          <a:bodyPr wrap="square" rtlCol="0">
            <a:spAutoFit/>
          </a:bodyPr>
          <a:lstStyle/>
          <a:p>
            <a:r>
              <a:rPr lang="zh-CN" altLang="en-US" dirty="0"/>
              <a:t>透视投影</a:t>
            </a:r>
            <a:endParaRPr lang="en-US" altLang="zh-CN" dirty="0"/>
          </a:p>
        </p:txBody>
      </p:sp>
      <p:sp>
        <p:nvSpPr>
          <p:cNvPr id="5" name="文本框 4">
            <a:extLst>
              <a:ext uri="{FF2B5EF4-FFF2-40B4-BE49-F238E27FC236}">
                <a16:creationId xmlns:a16="http://schemas.microsoft.com/office/drawing/2014/main" id="{52C9803A-139E-7B90-4169-E3604C976762}"/>
              </a:ext>
            </a:extLst>
          </p:cNvPr>
          <p:cNvSpPr txBox="1"/>
          <p:nvPr/>
        </p:nvSpPr>
        <p:spPr>
          <a:xfrm>
            <a:off x="1964268" y="4798696"/>
            <a:ext cx="1416656" cy="369332"/>
          </a:xfrm>
          <a:prstGeom prst="rect">
            <a:avLst/>
          </a:prstGeom>
          <a:noFill/>
        </p:spPr>
        <p:txBody>
          <a:bodyPr wrap="square" rtlCol="0">
            <a:spAutoFit/>
          </a:bodyPr>
          <a:lstStyle/>
          <a:p>
            <a:r>
              <a:rPr lang="zh-CN" altLang="en-US" dirty="0"/>
              <a:t>正交投影</a:t>
            </a:r>
            <a:endParaRPr lang="en-US" altLang="zh-CN" dirty="0"/>
          </a:p>
        </p:txBody>
      </p:sp>
    </p:spTree>
    <p:extLst>
      <p:ext uri="{BB962C8B-B14F-4D97-AF65-F5344CB8AC3E}">
        <p14:creationId xmlns:p14="http://schemas.microsoft.com/office/powerpoint/2010/main" val="6964465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B5DF206B-2419-2CEB-C57A-8560798268E2}"/>
              </a:ext>
            </a:extLst>
          </p:cNvPr>
          <p:cNvSpPr txBox="1"/>
          <p:nvPr/>
        </p:nvSpPr>
        <p:spPr>
          <a:xfrm>
            <a:off x="571500" y="466725"/>
            <a:ext cx="2667000" cy="369332"/>
          </a:xfrm>
          <a:prstGeom prst="rect">
            <a:avLst/>
          </a:prstGeom>
          <a:noFill/>
        </p:spPr>
        <p:txBody>
          <a:bodyPr wrap="square" rtlCol="0">
            <a:spAutoFit/>
          </a:bodyPr>
          <a:lstStyle/>
          <a:p>
            <a:r>
              <a:rPr lang="en-US" altLang="zh-CN" dirty="0" err="1"/>
              <a:t>Bresenham</a:t>
            </a:r>
            <a:r>
              <a:rPr lang="zh-CN" altLang="en-US" dirty="0"/>
              <a:t>直线绘制方法</a:t>
            </a:r>
          </a:p>
        </p:txBody>
      </p:sp>
      <p:pic>
        <p:nvPicPr>
          <p:cNvPr id="8" name="图片 7">
            <a:extLst>
              <a:ext uri="{FF2B5EF4-FFF2-40B4-BE49-F238E27FC236}">
                <a16:creationId xmlns:a16="http://schemas.microsoft.com/office/drawing/2014/main" id="{90FA644C-AA92-3DED-9F66-9022C40130F9}"/>
              </a:ext>
            </a:extLst>
          </p:cNvPr>
          <p:cNvPicPr>
            <a:picLocks noChangeAspect="1"/>
          </p:cNvPicPr>
          <p:nvPr/>
        </p:nvPicPr>
        <p:blipFill>
          <a:blip r:embed="rId2"/>
          <a:stretch>
            <a:fillRect/>
          </a:stretch>
        </p:blipFill>
        <p:spPr>
          <a:xfrm>
            <a:off x="6200775" y="261796"/>
            <a:ext cx="5734050" cy="2790571"/>
          </a:xfrm>
          <a:prstGeom prst="rect">
            <a:avLst/>
          </a:prstGeom>
        </p:spPr>
      </p:pic>
      <p:sp>
        <p:nvSpPr>
          <p:cNvPr id="10" name="文本框 9">
            <a:extLst>
              <a:ext uri="{FF2B5EF4-FFF2-40B4-BE49-F238E27FC236}">
                <a16:creationId xmlns:a16="http://schemas.microsoft.com/office/drawing/2014/main" id="{6C136029-104B-8B0D-A4AC-2651F8709683}"/>
              </a:ext>
            </a:extLst>
          </p:cNvPr>
          <p:cNvSpPr txBox="1"/>
          <p:nvPr/>
        </p:nvSpPr>
        <p:spPr>
          <a:xfrm>
            <a:off x="7229475" y="2798451"/>
            <a:ext cx="4133850" cy="253916"/>
          </a:xfrm>
          <a:prstGeom prst="rect">
            <a:avLst/>
          </a:prstGeom>
          <a:noFill/>
        </p:spPr>
        <p:txBody>
          <a:bodyPr wrap="square">
            <a:spAutoFit/>
          </a:bodyPr>
          <a:lstStyle/>
          <a:p>
            <a:r>
              <a:rPr lang="en-US" altLang="zh-CN" sz="1050" dirty="0">
                <a:hlinkClick r:id="rId3"/>
              </a:rPr>
              <a:t>day2</a:t>
            </a:r>
            <a:r>
              <a:rPr lang="zh-CN" altLang="en-US" sz="1050" dirty="0">
                <a:hlinkClick r:id="rId3"/>
              </a:rPr>
              <a:t>：画一条线 </a:t>
            </a:r>
            <a:r>
              <a:rPr lang="en-US" altLang="zh-CN" sz="1050" dirty="0">
                <a:hlinkClick r:id="rId3"/>
              </a:rPr>
              <a:t>| </a:t>
            </a:r>
            <a:r>
              <a:rPr lang="zh-CN" altLang="en-US" sz="1050" dirty="0">
                <a:hlinkClick r:id="rId3"/>
              </a:rPr>
              <a:t>微信公众号</a:t>
            </a:r>
            <a:r>
              <a:rPr lang="en-US" altLang="zh-CN" sz="1050" dirty="0">
                <a:hlinkClick r:id="rId3"/>
              </a:rPr>
              <a:t>@</a:t>
            </a:r>
            <a:r>
              <a:rPr lang="zh-CN" altLang="en-US" sz="1050" dirty="0">
                <a:hlinkClick r:id="rId3"/>
              </a:rPr>
              <a:t>卤蛋实验室 </a:t>
            </a:r>
            <a:r>
              <a:rPr lang="en-US" altLang="zh-CN" sz="1050" dirty="0">
                <a:hlinkClick r:id="rId3"/>
              </a:rPr>
              <a:t>(supercodepower.com)</a:t>
            </a:r>
            <a:endParaRPr lang="zh-CN" altLang="en-US" sz="1050" dirty="0"/>
          </a:p>
        </p:txBody>
      </p:sp>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FB83B002-B326-5B87-923B-3A62EB402407}"/>
                  </a:ext>
                </a:extLst>
              </p:cNvPr>
              <p:cNvSpPr txBox="1"/>
              <p:nvPr/>
            </p:nvSpPr>
            <p:spPr>
              <a:xfrm>
                <a:off x="571499" y="1333917"/>
                <a:ext cx="4591052" cy="646331"/>
              </a:xfrm>
              <a:prstGeom prst="rect">
                <a:avLst/>
              </a:prstGeom>
              <a:noFill/>
            </p:spPr>
            <p:txBody>
              <a:bodyPr wrap="square" rtlCol="0">
                <a:spAutoFit/>
              </a:bodyPr>
              <a:lstStyle/>
              <a:p>
                <a14:m>
                  <m:oMath xmlns:m="http://schemas.openxmlformats.org/officeDocument/2006/math">
                    <m:r>
                      <a:rPr lang="en-US" altLang="zh-CN" i="1" dirty="0" smtClean="0">
                        <a:latin typeface="Cambria Math" panose="02040503050406030204" pitchFamily="18" charset="0"/>
                      </a:rPr>
                      <m:t>𝜀</m:t>
                    </m:r>
                    <m:r>
                      <a:rPr lang="en-US" altLang="zh-CN" i="0" dirty="0" smtClean="0">
                        <a:latin typeface="Cambria Math" panose="02040503050406030204" pitchFamily="18" charset="0"/>
                      </a:rPr>
                      <m:t>+</m:t>
                    </m:r>
                    <m:r>
                      <a:rPr lang="en-US" altLang="zh-CN" i="1" dirty="0" smtClean="0">
                        <a:latin typeface="Cambria Math" panose="02040503050406030204" pitchFamily="18" charset="0"/>
                      </a:rPr>
                      <m:t>𝑘</m:t>
                    </m:r>
                    <m:r>
                      <a:rPr lang="en-US" altLang="zh-CN" b="0" i="0" dirty="0" smtClean="0">
                        <a:latin typeface="Cambria Math" panose="02040503050406030204" pitchFamily="18" charset="0"/>
                      </a:rPr>
                      <m:t> </m:t>
                    </m:r>
                    <m:r>
                      <a:rPr lang="en-US" altLang="zh-CN" b="0" i="1" dirty="0" smtClean="0">
                        <a:latin typeface="Cambria Math" panose="02040503050406030204" pitchFamily="18" charset="0"/>
                      </a:rPr>
                      <m:t>  </m:t>
                    </m:r>
                  </m:oMath>
                </a14:m>
                <a:r>
                  <a:rPr lang="en-US" altLang="zh-CN" dirty="0"/>
                  <a:t> </a:t>
                </a:r>
                <a:r>
                  <a:rPr lang="zh-CN" altLang="en-US" dirty="0"/>
                  <a:t>？</a:t>
                </a:r>
                <a:r>
                  <a:rPr lang="en-US" altLang="zh-CN" dirty="0"/>
                  <a:t> 1/2</a:t>
                </a:r>
              </a:p>
              <a:p>
                <a:pPr/>
                <a14:m>
                  <m:oMathPara xmlns:m="http://schemas.openxmlformats.org/officeDocument/2006/math">
                    <m:oMathParaPr>
                      <m:jc m:val="centerGroup"/>
                    </m:oMathParaPr>
                    <m:oMath xmlns:m="http://schemas.openxmlformats.org/officeDocument/2006/math">
                      <m:r>
                        <a:rPr lang="en-US" altLang="zh-CN" dirty="0" smtClean="0">
                          <a:latin typeface="Cambria Math" panose="02040503050406030204" pitchFamily="18" charset="0"/>
                        </a:rPr>
                        <m:t>2</m:t>
                      </m:r>
                      <m:r>
                        <a:rPr lang="en-US" altLang="zh-CN" i="1" dirty="0" smtClean="0">
                          <a:latin typeface="Cambria Math" panose="02040503050406030204" pitchFamily="18" charset="0"/>
                        </a:rPr>
                        <m:t>𝜀</m:t>
                      </m:r>
                      <m:r>
                        <a:rPr lang="en-US" altLang="zh-CN" i="1" dirty="0" smtClean="0">
                          <a:latin typeface="Cambria Math" panose="02040503050406030204" pitchFamily="18" charset="0"/>
                        </a:rPr>
                        <m:t>𝑑𝑥</m:t>
                      </m:r>
                      <m:r>
                        <a:rPr lang="en-US" altLang="zh-CN" i="0" dirty="0" smtClean="0">
                          <a:latin typeface="Cambria Math" panose="02040503050406030204" pitchFamily="18" charset="0"/>
                        </a:rPr>
                        <m:t>+2</m:t>
                      </m:r>
                      <m:r>
                        <a:rPr lang="en-US" altLang="zh-CN" i="1" dirty="0" smtClean="0">
                          <a:latin typeface="Cambria Math" panose="02040503050406030204" pitchFamily="18" charset="0"/>
                        </a:rPr>
                        <m:t>𝑑𝑦</m:t>
                      </m:r>
                      <m:r>
                        <a:rPr lang="en-US" altLang="zh-CN" b="0" i="1" dirty="0" smtClean="0">
                          <a:latin typeface="Cambria Math" panose="02040503050406030204" pitchFamily="18" charset="0"/>
                        </a:rPr>
                        <m:t>    </m:t>
                      </m:r>
                      <m:r>
                        <a:rPr lang="en-US" altLang="zh-CN" i="0" dirty="0" smtClean="0">
                          <a:latin typeface="Cambria Math" panose="02040503050406030204" pitchFamily="18" charset="0"/>
                        </a:rPr>
                        <m:t>ⅆ</m:t>
                      </m:r>
                      <m:r>
                        <a:rPr lang="en-US" altLang="zh-CN" i="1" dirty="0" smtClean="0">
                          <a:latin typeface="Cambria Math" panose="02040503050406030204" pitchFamily="18" charset="0"/>
                        </a:rPr>
                        <m:t>𝑥</m:t>
                      </m:r>
                    </m:oMath>
                  </m:oMathPara>
                </a14:m>
                <a:endParaRPr lang="en-US" altLang="zh-CN" dirty="0"/>
              </a:p>
            </p:txBody>
          </p:sp>
        </mc:Choice>
        <mc:Fallback xmlns="">
          <p:sp>
            <p:nvSpPr>
              <p:cNvPr id="11" name="文本框 10">
                <a:extLst>
                  <a:ext uri="{FF2B5EF4-FFF2-40B4-BE49-F238E27FC236}">
                    <a16:creationId xmlns:a16="http://schemas.microsoft.com/office/drawing/2014/main" id="{FB83B002-B326-5B87-923B-3A62EB402407}"/>
                  </a:ext>
                </a:extLst>
              </p:cNvPr>
              <p:cNvSpPr txBox="1">
                <a:spLocks noRot="1" noChangeAspect="1" noMove="1" noResize="1" noEditPoints="1" noAdjustHandles="1" noChangeArrowheads="1" noChangeShapeType="1" noTextEdit="1"/>
              </p:cNvSpPr>
              <p:nvPr/>
            </p:nvSpPr>
            <p:spPr>
              <a:xfrm>
                <a:off x="571499" y="1333917"/>
                <a:ext cx="4591052" cy="646331"/>
              </a:xfrm>
              <a:prstGeom prst="rect">
                <a:avLst/>
              </a:prstGeom>
              <a:blipFill>
                <a:blip r:embed="rId4"/>
                <a:stretch>
                  <a:fillRect t="-5660" b="-660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C2ADEFDA-97BD-B861-25C3-051B3229F7C7}"/>
                  </a:ext>
                </a:extLst>
              </p:cNvPr>
              <p:cNvSpPr txBox="1"/>
              <p:nvPr/>
            </p:nvSpPr>
            <p:spPr>
              <a:xfrm>
                <a:off x="542923" y="2460367"/>
                <a:ext cx="4591052" cy="1754326"/>
              </a:xfrm>
              <a:prstGeom prst="rect">
                <a:avLst/>
              </a:prstGeom>
              <a:noFill/>
            </p:spPr>
            <p:txBody>
              <a:bodyPr wrap="square" rtlCol="0">
                <a:spAutoFit/>
              </a:bodyPr>
              <a:lstStyle/>
              <a:p>
                <a:r>
                  <a:rPr lang="zh-CN" altLang="en-US" dirty="0"/>
                  <a:t>我们假设实际值是</a:t>
                </a:r>
                <a:r>
                  <a:rPr lang="en-US" altLang="zh-CN" dirty="0"/>
                  <a:t>y</a:t>
                </a:r>
                <a:r>
                  <a:rPr lang="zh-CN" altLang="en-US" dirty="0"/>
                  <a:t>，绘制值是</a:t>
                </a:r>
                <a:r>
                  <a:rPr lang="en-US" altLang="zh-CN" dirty="0"/>
                  <a:t>y0+1</a:t>
                </a:r>
                <a:r>
                  <a:rPr lang="zh-CN" altLang="en-US" dirty="0"/>
                  <a:t>或者</a:t>
                </a:r>
                <a:r>
                  <a:rPr lang="en-US" altLang="zh-CN" dirty="0"/>
                  <a:t>y0</a:t>
                </a:r>
              </a:p>
              <a:p>
                <a:r>
                  <a:rPr lang="zh-CN" altLang="en-US" dirty="0"/>
                  <a:t>那么对应的误差：</a:t>
                </a:r>
                <a:endParaRPr lang="en-US" altLang="zh-CN" dirty="0"/>
              </a:p>
              <a:p>
                <a:pPr marL="342900" indent="-342900">
                  <a:buAutoNum type="arabicPeriod"/>
                </a:pPr>
                <a:r>
                  <a:rPr lang="en-US" altLang="zh-CN" dirty="0"/>
                  <a:t>y-(y0+1):</a:t>
                </a:r>
                <a14:m>
                  <m:oMath xmlns:m="http://schemas.openxmlformats.org/officeDocument/2006/math">
                    <m:r>
                      <a:rPr lang="en-US" altLang="zh-CN" i="1" dirty="0" smtClean="0">
                        <a:latin typeface="Cambria Math" panose="02040503050406030204" pitchFamily="18" charset="0"/>
                      </a:rPr>
                      <m:t>𝜀</m:t>
                    </m:r>
                    <m:r>
                      <a:rPr lang="en-US" altLang="zh-CN" i="0" dirty="0" smtClean="0">
                        <a:latin typeface="Cambria Math" panose="02040503050406030204" pitchFamily="18" charset="0"/>
                      </a:rPr>
                      <m:t>+</m:t>
                    </m:r>
                    <m:r>
                      <a:rPr lang="en-US" altLang="zh-CN" i="1" dirty="0" smtClean="0">
                        <a:latin typeface="Cambria Math" panose="02040503050406030204" pitchFamily="18" charset="0"/>
                      </a:rPr>
                      <m:t>𝑘</m:t>
                    </m:r>
                    <m:r>
                      <a:rPr lang="en-US" altLang="zh-CN" i="0" dirty="0" smtClean="0">
                        <a:latin typeface="Cambria Math" panose="02040503050406030204" pitchFamily="18" charset="0"/>
                      </a:rPr>
                      <m:t>−1</m:t>
                    </m:r>
                  </m:oMath>
                </a14:m>
                <a:r>
                  <a:rPr lang="en-US" altLang="zh-CN" dirty="0"/>
                  <a:t> =&gt; </a:t>
                </a:r>
                <a14:m>
                  <m:oMath xmlns:m="http://schemas.openxmlformats.org/officeDocument/2006/math">
                    <m:r>
                      <a:rPr lang="en-US" altLang="zh-CN" dirty="0" smtClean="0">
                        <a:latin typeface="Cambria Math" panose="02040503050406030204" pitchFamily="18" charset="0"/>
                      </a:rPr>
                      <m:t>2</m:t>
                    </m:r>
                    <m:r>
                      <a:rPr lang="en-US" altLang="zh-CN" i="1" dirty="0" smtClean="0">
                        <a:latin typeface="Cambria Math" panose="02040503050406030204" pitchFamily="18" charset="0"/>
                      </a:rPr>
                      <m:t>𝜀</m:t>
                    </m:r>
                    <m:r>
                      <a:rPr lang="en-US" altLang="zh-CN" i="1" dirty="0" smtClean="0">
                        <a:latin typeface="Cambria Math" panose="02040503050406030204" pitchFamily="18" charset="0"/>
                      </a:rPr>
                      <m:t>𝑑𝑥</m:t>
                    </m:r>
                    <m:r>
                      <a:rPr lang="en-US" altLang="zh-CN" i="0" dirty="0" smtClean="0">
                        <a:latin typeface="Cambria Math" panose="02040503050406030204" pitchFamily="18" charset="0"/>
                      </a:rPr>
                      <m:t>+2</m:t>
                    </m:r>
                    <m:r>
                      <a:rPr lang="en-US" altLang="zh-CN" i="1" dirty="0" smtClean="0">
                        <a:latin typeface="Cambria Math" panose="02040503050406030204" pitchFamily="18" charset="0"/>
                      </a:rPr>
                      <m:t>𝑑𝑦</m:t>
                    </m:r>
                    <m:r>
                      <a:rPr lang="en-US" altLang="zh-CN" b="0" i="1" dirty="0" smtClean="0">
                        <a:latin typeface="Cambria Math" panose="02040503050406030204" pitchFamily="18" charset="0"/>
                      </a:rPr>
                      <m:t> </m:t>
                    </m:r>
                  </m:oMath>
                </a14:m>
                <a:r>
                  <a:rPr lang="en-US" altLang="zh-CN" dirty="0"/>
                  <a:t> - 2dx</a:t>
                </a:r>
              </a:p>
              <a:p>
                <a:pPr marL="342900" indent="-342900">
                  <a:buFontTx/>
                  <a:buAutoNum type="arabicPeriod"/>
                </a:pPr>
                <a:r>
                  <a:rPr lang="en-US" altLang="zh-CN" dirty="0"/>
                  <a:t>y-y0:</a:t>
                </a:r>
                <a14:m>
                  <m:oMath xmlns:m="http://schemas.openxmlformats.org/officeDocument/2006/math">
                    <m:r>
                      <a:rPr lang="en-US" altLang="zh-CN" i="1" dirty="0" smtClean="0">
                        <a:latin typeface="Cambria Math" panose="02040503050406030204" pitchFamily="18" charset="0"/>
                      </a:rPr>
                      <m:t>𝜀</m:t>
                    </m:r>
                    <m:r>
                      <a:rPr lang="en-US" altLang="zh-CN" i="0" dirty="0" smtClean="0">
                        <a:latin typeface="Cambria Math" panose="02040503050406030204" pitchFamily="18" charset="0"/>
                      </a:rPr>
                      <m:t>+</m:t>
                    </m:r>
                    <m:r>
                      <a:rPr lang="en-US" altLang="zh-CN" i="1" dirty="0" smtClean="0">
                        <a:latin typeface="Cambria Math" panose="02040503050406030204" pitchFamily="18" charset="0"/>
                      </a:rPr>
                      <m:t>𝑘</m:t>
                    </m:r>
                  </m:oMath>
                </a14:m>
                <a:r>
                  <a:rPr lang="en-US" altLang="zh-CN" dirty="0"/>
                  <a:t> =&gt; </a:t>
                </a:r>
                <a14:m>
                  <m:oMath xmlns:m="http://schemas.openxmlformats.org/officeDocument/2006/math">
                    <m:r>
                      <a:rPr lang="en-US" altLang="zh-CN" dirty="0" smtClean="0">
                        <a:latin typeface="Cambria Math" panose="02040503050406030204" pitchFamily="18" charset="0"/>
                      </a:rPr>
                      <m:t>2</m:t>
                    </m:r>
                    <m:r>
                      <a:rPr lang="en-US" altLang="zh-CN" i="1" dirty="0" smtClean="0">
                        <a:latin typeface="Cambria Math" panose="02040503050406030204" pitchFamily="18" charset="0"/>
                      </a:rPr>
                      <m:t>𝜀</m:t>
                    </m:r>
                    <m:r>
                      <a:rPr lang="en-US" altLang="zh-CN" i="1" dirty="0" smtClean="0">
                        <a:latin typeface="Cambria Math" panose="02040503050406030204" pitchFamily="18" charset="0"/>
                      </a:rPr>
                      <m:t>𝑑𝑥</m:t>
                    </m:r>
                    <m:r>
                      <a:rPr lang="en-US" altLang="zh-CN" i="0" dirty="0" smtClean="0">
                        <a:latin typeface="Cambria Math" panose="02040503050406030204" pitchFamily="18" charset="0"/>
                      </a:rPr>
                      <m:t>+2</m:t>
                    </m:r>
                    <m:r>
                      <a:rPr lang="en-US" altLang="zh-CN" i="1" dirty="0" smtClean="0">
                        <a:latin typeface="Cambria Math" panose="02040503050406030204" pitchFamily="18" charset="0"/>
                      </a:rPr>
                      <m:t>𝑑𝑦</m:t>
                    </m:r>
                    <m:r>
                      <a:rPr lang="en-US" altLang="zh-CN" b="0" i="1" dirty="0" smtClean="0">
                        <a:latin typeface="Cambria Math" panose="02040503050406030204" pitchFamily="18" charset="0"/>
                      </a:rPr>
                      <m:t> </m:t>
                    </m:r>
                  </m:oMath>
                </a14:m>
                <a:endParaRPr lang="en-US" altLang="zh-CN" dirty="0"/>
              </a:p>
              <a:p>
                <a:r>
                  <a:rPr lang="zh-CN" altLang="en-US" dirty="0"/>
                  <a:t>𝜀</a:t>
                </a:r>
                <a:r>
                  <a:rPr lang="en-US" altLang="zh-CN" dirty="0"/>
                  <a:t>:</a:t>
                </a:r>
                <a:r>
                  <a:rPr lang="zh-CN" altLang="en-US" dirty="0"/>
                  <a:t>初始误差，上一步的误差</a:t>
                </a:r>
                <a:endParaRPr lang="en-US" altLang="zh-CN" dirty="0"/>
              </a:p>
              <a:p>
                <a:r>
                  <a:rPr lang="en-US" altLang="zh-CN" dirty="0"/>
                  <a:t>k:</a:t>
                </a:r>
                <a:r>
                  <a:rPr lang="zh-CN" altLang="en-US" dirty="0"/>
                  <a:t>斜率，</a:t>
                </a:r>
                <a:r>
                  <a:rPr lang="en-US" altLang="zh-CN" dirty="0" err="1"/>
                  <a:t>dy</a:t>
                </a:r>
                <a:r>
                  <a:rPr lang="en-US" altLang="zh-CN" dirty="0"/>
                  <a:t>/dx</a:t>
                </a:r>
              </a:p>
            </p:txBody>
          </p:sp>
        </mc:Choice>
        <mc:Fallback xmlns="">
          <p:sp>
            <p:nvSpPr>
              <p:cNvPr id="12" name="文本框 11">
                <a:extLst>
                  <a:ext uri="{FF2B5EF4-FFF2-40B4-BE49-F238E27FC236}">
                    <a16:creationId xmlns:a16="http://schemas.microsoft.com/office/drawing/2014/main" id="{C2ADEFDA-97BD-B861-25C3-051B3229F7C7}"/>
                  </a:ext>
                </a:extLst>
              </p:cNvPr>
              <p:cNvSpPr txBox="1">
                <a:spLocks noRot="1" noChangeAspect="1" noMove="1" noResize="1" noEditPoints="1" noAdjustHandles="1" noChangeArrowheads="1" noChangeShapeType="1" noTextEdit="1"/>
              </p:cNvSpPr>
              <p:nvPr/>
            </p:nvSpPr>
            <p:spPr>
              <a:xfrm>
                <a:off x="542923" y="2460367"/>
                <a:ext cx="4591052" cy="1754326"/>
              </a:xfrm>
              <a:prstGeom prst="rect">
                <a:avLst/>
              </a:prstGeom>
              <a:blipFill>
                <a:blip r:embed="rId5"/>
                <a:stretch>
                  <a:fillRect l="-1062" t="-2091" r="-930" b="-487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6A41721F-1540-5E7A-646E-269DBE87CE39}"/>
                  </a:ext>
                </a:extLst>
              </p:cNvPr>
              <p:cNvSpPr txBox="1"/>
              <p:nvPr/>
            </p:nvSpPr>
            <p:spPr>
              <a:xfrm>
                <a:off x="542923" y="4422247"/>
                <a:ext cx="5524501" cy="1200329"/>
              </a:xfrm>
              <a:prstGeom prst="rect">
                <a:avLst/>
              </a:prstGeom>
              <a:noFill/>
            </p:spPr>
            <p:txBody>
              <a:bodyPr wrap="square" rtlCol="0">
                <a:spAutoFit/>
              </a:bodyPr>
              <a:lstStyle/>
              <a:p>
                <a:r>
                  <a:rPr lang="zh-CN" altLang="en-US" dirty="0"/>
                  <a:t>注意到当</a:t>
                </a:r>
                <a14:m>
                  <m:oMath xmlns:m="http://schemas.openxmlformats.org/officeDocument/2006/math">
                    <m:r>
                      <a:rPr lang="en-US" altLang="zh-CN" i="1" dirty="0" smtClean="0">
                        <a:latin typeface="Cambria Math" panose="02040503050406030204" pitchFamily="18" charset="0"/>
                      </a:rPr>
                      <m:t>𝜀</m:t>
                    </m:r>
                    <m:r>
                      <a:rPr lang="en-US" altLang="zh-CN" i="0" dirty="0" smtClean="0">
                        <a:latin typeface="Cambria Math" panose="02040503050406030204" pitchFamily="18" charset="0"/>
                      </a:rPr>
                      <m:t>+</m:t>
                    </m:r>
                    <m:r>
                      <a:rPr lang="en-US" altLang="zh-CN" i="1" dirty="0" smtClean="0">
                        <a:latin typeface="Cambria Math" panose="02040503050406030204" pitchFamily="18" charset="0"/>
                      </a:rPr>
                      <m:t>𝑘</m:t>
                    </m:r>
                    <m:r>
                      <a:rPr lang="en-US" altLang="zh-CN" b="0" i="0" dirty="0" smtClean="0">
                        <a:latin typeface="Cambria Math" panose="02040503050406030204" pitchFamily="18" charset="0"/>
                      </a:rPr>
                      <m:t>&gt;1/2</m:t>
                    </m:r>
                  </m:oMath>
                </a14:m>
                <a:r>
                  <a:rPr lang="zh-CN" altLang="en-US" dirty="0"/>
                  <a:t>时，即</a:t>
                </a:r>
                <a14:m>
                  <m:oMath xmlns:m="http://schemas.openxmlformats.org/officeDocument/2006/math">
                    <m:r>
                      <a:rPr lang="en-US" altLang="zh-CN" dirty="0" smtClean="0">
                        <a:latin typeface="Cambria Math" panose="02040503050406030204" pitchFamily="18" charset="0"/>
                      </a:rPr>
                      <m:t>2</m:t>
                    </m:r>
                    <m:r>
                      <a:rPr lang="en-US" altLang="zh-CN" i="1" dirty="0" smtClean="0">
                        <a:latin typeface="Cambria Math" panose="02040503050406030204" pitchFamily="18" charset="0"/>
                      </a:rPr>
                      <m:t>𝜀</m:t>
                    </m:r>
                    <m:r>
                      <a:rPr lang="en-US" altLang="zh-CN" i="1" dirty="0" smtClean="0">
                        <a:latin typeface="Cambria Math" panose="02040503050406030204" pitchFamily="18" charset="0"/>
                      </a:rPr>
                      <m:t>𝑑𝑥</m:t>
                    </m:r>
                    <m:r>
                      <a:rPr lang="en-US" altLang="zh-CN" i="0" dirty="0" smtClean="0">
                        <a:latin typeface="Cambria Math" panose="02040503050406030204" pitchFamily="18" charset="0"/>
                      </a:rPr>
                      <m:t>+2</m:t>
                    </m:r>
                    <m:r>
                      <a:rPr lang="en-US" altLang="zh-CN" i="1" dirty="0" smtClean="0">
                        <a:latin typeface="Cambria Math" panose="02040503050406030204" pitchFamily="18" charset="0"/>
                      </a:rPr>
                      <m:t>𝑑𝑦</m:t>
                    </m:r>
                    <m:r>
                      <a:rPr lang="en-US" altLang="zh-CN" b="0" i="0" dirty="0" smtClean="0">
                        <a:latin typeface="Cambria Math" panose="02040503050406030204" pitchFamily="18" charset="0"/>
                      </a:rPr>
                      <m:t>&gt;</m:t>
                    </m:r>
                    <m:r>
                      <a:rPr lang="en-US" altLang="zh-CN" i="0" dirty="0" smtClean="0">
                        <a:latin typeface="Cambria Math" panose="02040503050406030204" pitchFamily="18" charset="0"/>
                      </a:rPr>
                      <m:t>ⅆ</m:t>
                    </m:r>
                    <m:r>
                      <a:rPr lang="en-US" altLang="zh-CN" i="1" dirty="0" smtClean="0">
                        <a:latin typeface="Cambria Math" panose="02040503050406030204" pitchFamily="18" charset="0"/>
                      </a:rPr>
                      <m:t>𝑥</m:t>
                    </m:r>
                  </m:oMath>
                </a14:m>
                <a:r>
                  <a:rPr lang="zh-CN" altLang="en-US" dirty="0"/>
                  <a:t>误差需要多减去一个</a:t>
                </a:r>
                <a:r>
                  <a:rPr lang="en-US" altLang="zh-CN" dirty="0"/>
                  <a:t>2dx</a:t>
                </a:r>
              </a:p>
              <a:p>
                <a:endParaRPr lang="en-US" altLang="zh-CN" dirty="0"/>
              </a:p>
              <a:p>
                <a:endParaRPr lang="en-US" altLang="zh-CN" dirty="0"/>
              </a:p>
            </p:txBody>
          </p:sp>
        </mc:Choice>
        <mc:Fallback xmlns="">
          <p:sp>
            <p:nvSpPr>
              <p:cNvPr id="14" name="文本框 13">
                <a:extLst>
                  <a:ext uri="{FF2B5EF4-FFF2-40B4-BE49-F238E27FC236}">
                    <a16:creationId xmlns:a16="http://schemas.microsoft.com/office/drawing/2014/main" id="{6A41721F-1540-5E7A-646E-269DBE87CE39}"/>
                  </a:ext>
                </a:extLst>
              </p:cNvPr>
              <p:cNvSpPr txBox="1">
                <a:spLocks noRot="1" noChangeAspect="1" noMove="1" noResize="1" noEditPoints="1" noAdjustHandles="1" noChangeArrowheads="1" noChangeShapeType="1" noTextEdit="1"/>
              </p:cNvSpPr>
              <p:nvPr/>
            </p:nvSpPr>
            <p:spPr>
              <a:xfrm>
                <a:off x="542923" y="4422247"/>
                <a:ext cx="5524501" cy="1200329"/>
              </a:xfrm>
              <a:prstGeom prst="rect">
                <a:avLst/>
              </a:prstGeom>
              <a:blipFill>
                <a:blip r:embed="rId6"/>
                <a:stretch>
                  <a:fillRect l="-883" t="-253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7A34D9AB-F2ED-0A34-88CA-BD4E1CE7480F}"/>
                  </a:ext>
                </a:extLst>
              </p:cNvPr>
              <p:cNvSpPr txBox="1"/>
              <p:nvPr/>
            </p:nvSpPr>
            <p:spPr>
              <a:xfrm>
                <a:off x="6200775" y="3633668"/>
                <a:ext cx="5524501" cy="3139321"/>
              </a:xfrm>
              <a:prstGeom prst="rect">
                <a:avLst/>
              </a:prstGeom>
              <a:noFill/>
            </p:spPr>
            <p:txBody>
              <a:bodyPr wrap="square" rtlCol="0">
                <a:spAutoFit/>
              </a:bodyPr>
              <a:lstStyle/>
              <a:p>
                <a:r>
                  <a:rPr lang="zh-CN" altLang="en-US" dirty="0"/>
                  <a:t>伪代码就是</a:t>
                </a:r>
                <a:endParaRPr lang="en-US" altLang="zh-CN" dirty="0"/>
              </a:p>
              <a:p>
                <a:r>
                  <a:rPr lang="en-US" altLang="zh-CN" dirty="0"/>
                  <a:t>//</a:t>
                </a:r>
                <a:r>
                  <a:rPr lang="zh-CN" altLang="en-US" dirty="0"/>
                  <a:t>每次绘制完上一点，更新误差</a:t>
                </a:r>
                <a:endParaRPr lang="en-US" altLang="zh-CN" dirty="0"/>
              </a:p>
              <a:p>
                <a:r>
                  <a:rPr lang="en-US" altLang="zh-CN" dirty="0"/>
                  <a:t>//</a:t>
                </a:r>
                <a:r>
                  <a:rPr lang="zh-CN" altLang="en-US" dirty="0"/>
                  <a:t>令</a:t>
                </a:r>
                <a:r>
                  <a:rPr lang="en-US" altLang="zh-CN" dirty="0"/>
                  <a:t>error = </a:t>
                </a:r>
                <a14:m>
                  <m:oMath xmlns:m="http://schemas.openxmlformats.org/officeDocument/2006/math">
                    <m:r>
                      <a:rPr lang="en-US" altLang="zh-CN" dirty="0" smtClean="0">
                        <a:latin typeface="Cambria Math" panose="02040503050406030204" pitchFamily="18" charset="0"/>
                      </a:rPr>
                      <m:t>2</m:t>
                    </m:r>
                    <m:r>
                      <a:rPr lang="en-US" altLang="zh-CN" i="1" dirty="0" smtClean="0">
                        <a:latin typeface="Cambria Math" panose="02040503050406030204" pitchFamily="18" charset="0"/>
                      </a:rPr>
                      <m:t>𝜀</m:t>
                    </m:r>
                    <m:r>
                      <a:rPr lang="en-US" altLang="zh-CN" i="1" dirty="0" smtClean="0">
                        <a:latin typeface="Cambria Math" panose="02040503050406030204" pitchFamily="18" charset="0"/>
                      </a:rPr>
                      <m:t>𝑑𝑥</m:t>
                    </m:r>
                  </m:oMath>
                </a14:m>
                <a:endParaRPr lang="en-US" altLang="zh-CN" dirty="0"/>
              </a:p>
              <a:p>
                <a:r>
                  <a:rPr lang="en-US" altLang="zh-CN" dirty="0"/>
                  <a:t>Error += </a:t>
                </a:r>
                <a14:m>
                  <m:oMath xmlns:m="http://schemas.openxmlformats.org/officeDocument/2006/math">
                    <m:r>
                      <a:rPr lang="en-US" altLang="zh-CN" i="0" dirty="0" smtClean="0">
                        <a:latin typeface="Cambria Math" panose="02040503050406030204" pitchFamily="18" charset="0"/>
                      </a:rPr>
                      <m:t>2</m:t>
                    </m:r>
                    <m:r>
                      <a:rPr lang="en-US" altLang="zh-CN" i="1" dirty="0" smtClean="0">
                        <a:latin typeface="Cambria Math" panose="02040503050406030204" pitchFamily="18" charset="0"/>
                      </a:rPr>
                      <m:t>𝑑𝑦</m:t>
                    </m:r>
                    <m:r>
                      <a:rPr lang="en-US" altLang="zh-CN" b="0" i="1" dirty="0" smtClean="0">
                        <a:latin typeface="Cambria Math" panose="02040503050406030204" pitchFamily="18" charset="0"/>
                      </a:rPr>
                      <m:t> </m:t>
                    </m:r>
                  </m:oMath>
                </a14:m>
                <a:endParaRPr lang="en-US" altLang="zh-CN" dirty="0"/>
              </a:p>
              <a:p>
                <a:endParaRPr lang="en-US" altLang="zh-CN" dirty="0"/>
              </a:p>
              <a:p>
                <a:r>
                  <a:rPr lang="en-US" altLang="zh-CN" dirty="0"/>
                  <a:t>If(</a:t>
                </a:r>
                <a14:m>
                  <m:oMath xmlns:m="http://schemas.openxmlformats.org/officeDocument/2006/math">
                    <m:r>
                      <a:rPr lang="en-US" altLang="zh-CN" b="0" i="1" dirty="0" smtClean="0">
                        <a:latin typeface="Cambria Math" panose="02040503050406030204" pitchFamily="18" charset="0"/>
                      </a:rPr>
                      <m:t>𝑒𝑟𝑟𝑜𝑟</m:t>
                    </m:r>
                    <m:r>
                      <a:rPr lang="en-US" altLang="zh-CN" b="0" i="1" dirty="0" smtClean="0">
                        <a:latin typeface="Cambria Math" panose="02040503050406030204" pitchFamily="18" charset="0"/>
                      </a:rPr>
                      <m:t>&gt;</m:t>
                    </m:r>
                    <m:r>
                      <a:rPr lang="en-US" altLang="zh-CN" i="0" dirty="0" smtClean="0">
                        <a:latin typeface="Cambria Math" panose="02040503050406030204" pitchFamily="18" charset="0"/>
                      </a:rPr>
                      <m:t>ⅆ</m:t>
                    </m:r>
                    <m:r>
                      <a:rPr lang="en-US" altLang="zh-CN" i="1" dirty="0" smtClean="0">
                        <a:latin typeface="Cambria Math" panose="02040503050406030204" pitchFamily="18" charset="0"/>
                      </a:rPr>
                      <m:t>𝑥</m:t>
                    </m:r>
                  </m:oMath>
                </a14:m>
                <a:r>
                  <a:rPr lang="en-US" altLang="zh-CN" dirty="0"/>
                  <a:t>)</a:t>
                </a:r>
              </a:p>
              <a:p>
                <a:r>
                  <a:rPr lang="en-US" altLang="zh-CN" dirty="0"/>
                  <a:t>{</a:t>
                </a:r>
              </a:p>
              <a:p>
                <a:r>
                  <a:rPr lang="en-US" altLang="zh-CN" dirty="0"/>
                  <a:t>	y = y+1;//y-1</a:t>
                </a:r>
              </a:p>
              <a:p>
                <a:r>
                  <a:rPr lang="en-US" altLang="zh-CN" dirty="0"/>
                  <a:t>	error -= 2dx;</a:t>
                </a:r>
              </a:p>
              <a:p>
                <a:r>
                  <a:rPr lang="en-US" altLang="zh-CN" dirty="0"/>
                  <a:t>}</a:t>
                </a:r>
              </a:p>
              <a:p>
                <a:endParaRPr lang="en-US" altLang="zh-CN" dirty="0"/>
              </a:p>
            </p:txBody>
          </p:sp>
        </mc:Choice>
        <mc:Fallback xmlns="">
          <p:sp>
            <p:nvSpPr>
              <p:cNvPr id="2" name="文本框 1">
                <a:extLst>
                  <a:ext uri="{FF2B5EF4-FFF2-40B4-BE49-F238E27FC236}">
                    <a16:creationId xmlns:a16="http://schemas.microsoft.com/office/drawing/2014/main" id="{7A34D9AB-F2ED-0A34-88CA-BD4E1CE7480F}"/>
                  </a:ext>
                </a:extLst>
              </p:cNvPr>
              <p:cNvSpPr txBox="1">
                <a:spLocks noRot="1" noChangeAspect="1" noMove="1" noResize="1" noEditPoints="1" noAdjustHandles="1" noChangeArrowheads="1" noChangeShapeType="1" noTextEdit="1"/>
              </p:cNvSpPr>
              <p:nvPr/>
            </p:nvSpPr>
            <p:spPr>
              <a:xfrm>
                <a:off x="6200775" y="3633668"/>
                <a:ext cx="5524501" cy="3139321"/>
              </a:xfrm>
              <a:prstGeom prst="rect">
                <a:avLst/>
              </a:prstGeom>
              <a:blipFill>
                <a:blip r:embed="rId7"/>
                <a:stretch>
                  <a:fillRect l="-883" t="-97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560313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D7EB8B12-DE0F-CAE1-5DFF-E258C6B824C7}"/>
              </a:ext>
            </a:extLst>
          </p:cNvPr>
          <p:cNvSpPr txBox="1"/>
          <p:nvPr/>
        </p:nvSpPr>
        <p:spPr>
          <a:xfrm>
            <a:off x="698275" y="166874"/>
            <a:ext cx="9197524" cy="4801314"/>
          </a:xfrm>
          <a:prstGeom prst="rect">
            <a:avLst/>
          </a:prstGeom>
          <a:noFill/>
        </p:spPr>
        <p:txBody>
          <a:bodyPr wrap="square" rtlCol="0">
            <a:spAutoFit/>
          </a:bodyPr>
          <a:lstStyle/>
          <a:p>
            <a:r>
              <a:rPr lang="zh-CN" altLang="en-US" dirty="0"/>
              <a:t>着色</a:t>
            </a:r>
            <a:endParaRPr lang="en-US" altLang="zh-CN" dirty="0"/>
          </a:p>
          <a:p>
            <a:endParaRPr lang="en-US" altLang="zh-CN" dirty="0"/>
          </a:p>
          <a:p>
            <a:r>
              <a:rPr lang="zh-CN" altLang="en-US" dirty="0"/>
              <a:t>着色频率：</a:t>
            </a:r>
            <a:endParaRPr lang="en-US" altLang="zh-CN" dirty="0"/>
          </a:p>
          <a:p>
            <a:pPr marL="342900" indent="-342900">
              <a:buAutoNum type="arabicPeriod"/>
            </a:pPr>
            <a:r>
              <a:rPr lang="en-US" altLang="zh-CN" dirty="0"/>
              <a:t>Flat Shading: </a:t>
            </a:r>
            <a:r>
              <a:rPr lang="zh-CN" altLang="en-US" dirty="0"/>
              <a:t>之前一直的做法，对一整个面使用同一个法向量。</a:t>
            </a:r>
            <a:endParaRPr lang="en-US" altLang="zh-CN" dirty="0"/>
          </a:p>
          <a:p>
            <a:r>
              <a:rPr lang="zh-CN" altLang="en-US" sz="1800" dirty="0">
                <a:solidFill>
                  <a:srgbClr val="000000"/>
                </a:solidFill>
                <a:latin typeface="新宋体" panose="02010609030101010101" pitchFamily="49" charset="-122"/>
                <a:ea typeface="新宋体" panose="02010609030101010101" pitchFamily="49" charset="-122"/>
              </a:rPr>
              <a:t> </a:t>
            </a:r>
            <a:r>
              <a:rPr lang="en-US" altLang="zh-CN" sz="1800" dirty="0">
                <a:solidFill>
                  <a:srgbClr val="008000"/>
                </a:solidFill>
                <a:latin typeface="新宋体" panose="02010609030101010101" pitchFamily="49" charset="-122"/>
                <a:ea typeface="新宋体" panose="02010609030101010101" pitchFamily="49" charset="-122"/>
              </a:rPr>
              <a:t>//</a:t>
            </a:r>
            <a:r>
              <a:rPr lang="zh-CN" altLang="en-US" sz="1800" dirty="0">
                <a:solidFill>
                  <a:srgbClr val="008000"/>
                </a:solidFill>
                <a:latin typeface="新宋体" panose="02010609030101010101" pitchFamily="49" charset="-122"/>
                <a:ea typeface="新宋体" panose="02010609030101010101" pitchFamily="49" charset="-122"/>
              </a:rPr>
              <a:t>三角形面的法线</a:t>
            </a:r>
            <a:endParaRPr lang="zh-CN" altLang="en-US" sz="1800" dirty="0">
              <a:solidFill>
                <a:srgbClr val="000000"/>
              </a:solidFill>
              <a:latin typeface="新宋体" panose="02010609030101010101" pitchFamily="49" charset="-122"/>
              <a:ea typeface="新宋体" panose="02010609030101010101" pitchFamily="49" charset="-122"/>
            </a:endParaRPr>
          </a:p>
          <a:p>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a:solidFill>
                  <a:srgbClr val="2B91AF"/>
                </a:solidFill>
                <a:latin typeface="新宋体" panose="02010609030101010101" pitchFamily="49" charset="-122"/>
                <a:ea typeface="新宋体" panose="02010609030101010101" pitchFamily="49" charset="-122"/>
              </a:rPr>
              <a:t>Vec3f</a:t>
            </a:r>
            <a:r>
              <a:rPr lang="en-US" altLang="zh-CN" sz="1800" dirty="0">
                <a:solidFill>
                  <a:srgbClr val="000000"/>
                </a:solidFill>
                <a:latin typeface="新宋体" panose="02010609030101010101" pitchFamily="49" charset="-122"/>
                <a:ea typeface="新宋体" panose="02010609030101010101" pitchFamily="49" charset="-122"/>
              </a:rPr>
              <a:t> n = (</a:t>
            </a:r>
            <a:r>
              <a:rPr lang="en-US" altLang="zh-CN" sz="1800" dirty="0" err="1">
                <a:solidFill>
                  <a:srgbClr val="000000"/>
                </a:solidFill>
                <a:latin typeface="新宋体" panose="02010609030101010101" pitchFamily="49" charset="-122"/>
                <a:ea typeface="新宋体" panose="02010609030101010101" pitchFamily="49" charset="-122"/>
              </a:rPr>
              <a:t>world_coords</a:t>
            </a:r>
            <a:r>
              <a:rPr lang="en-US" altLang="zh-CN" sz="1800" dirty="0">
                <a:solidFill>
                  <a:srgbClr val="000000"/>
                </a:solidFill>
                <a:latin typeface="新宋体" panose="02010609030101010101" pitchFamily="49" charset="-122"/>
                <a:ea typeface="新宋体" panose="02010609030101010101" pitchFamily="49" charset="-122"/>
              </a:rPr>
              <a:t>[2] </a:t>
            </a:r>
            <a:r>
              <a:rPr lang="en-US" altLang="zh-CN" sz="1800" dirty="0">
                <a:solidFill>
                  <a:srgbClr val="008080"/>
                </a:solidFill>
                <a:latin typeface="新宋体" panose="02010609030101010101" pitchFamily="49" charset="-122"/>
                <a:ea typeface="新宋体" panose="02010609030101010101" pitchFamily="49" charset="-122"/>
              </a:rPr>
              <a:t>-</a:t>
            </a: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err="1">
                <a:solidFill>
                  <a:srgbClr val="000000"/>
                </a:solidFill>
                <a:latin typeface="新宋体" panose="02010609030101010101" pitchFamily="49" charset="-122"/>
                <a:ea typeface="新宋体" panose="02010609030101010101" pitchFamily="49" charset="-122"/>
              </a:rPr>
              <a:t>world_coords</a:t>
            </a:r>
            <a:r>
              <a:rPr lang="en-US" altLang="zh-CN" sz="1800" dirty="0">
                <a:solidFill>
                  <a:srgbClr val="000000"/>
                </a:solidFill>
                <a:latin typeface="新宋体" panose="02010609030101010101" pitchFamily="49" charset="-122"/>
                <a:ea typeface="新宋体" panose="02010609030101010101" pitchFamily="49" charset="-122"/>
              </a:rPr>
              <a:t>[0]) </a:t>
            </a:r>
            <a:r>
              <a:rPr lang="en-US" altLang="zh-CN" sz="1800" dirty="0">
                <a:solidFill>
                  <a:srgbClr val="008080"/>
                </a:solidFill>
                <a:latin typeface="新宋体" panose="02010609030101010101" pitchFamily="49" charset="-122"/>
                <a:ea typeface="新宋体" panose="02010609030101010101" pitchFamily="49" charset="-122"/>
              </a:rPr>
              <a:t>^</a:t>
            </a: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err="1">
                <a:solidFill>
                  <a:srgbClr val="000000"/>
                </a:solidFill>
                <a:latin typeface="新宋体" panose="02010609030101010101" pitchFamily="49" charset="-122"/>
                <a:ea typeface="新宋体" panose="02010609030101010101" pitchFamily="49" charset="-122"/>
              </a:rPr>
              <a:t>world_coords</a:t>
            </a:r>
            <a:r>
              <a:rPr lang="en-US" altLang="zh-CN" sz="1800" dirty="0">
                <a:solidFill>
                  <a:srgbClr val="000000"/>
                </a:solidFill>
                <a:latin typeface="新宋体" panose="02010609030101010101" pitchFamily="49" charset="-122"/>
                <a:ea typeface="新宋体" panose="02010609030101010101" pitchFamily="49" charset="-122"/>
              </a:rPr>
              <a:t>[1] </a:t>
            </a:r>
            <a:r>
              <a:rPr lang="en-US" altLang="zh-CN" sz="1800" dirty="0">
                <a:solidFill>
                  <a:srgbClr val="008080"/>
                </a:solidFill>
                <a:latin typeface="新宋体" panose="02010609030101010101" pitchFamily="49" charset="-122"/>
                <a:ea typeface="新宋体" panose="02010609030101010101" pitchFamily="49" charset="-122"/>
              </a:rPr>
              <a:t>-</a:t>
            </a: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err="1">
                <a:solidFill>
                  <a:srgbClr val="000000"/>
                </a:solidFill>
                <a:latin typeface="新宋体" panose="02010609030101010101" pitchFamily="49" charset="-122"/>
                <a:ea typeface="新宋体" panose="02010609030101010101" pitchFamily="49" charset="-122"/>
              </a:rPr>
              <a:t>world_coords</a:t>
            </a:r>
            <a:r>
              <a:rPr lang="en-US" altLang="zh-CN" sz="1800" dirty="0">
                <a:solidFill>
                  <a:srgbClr val="000000"/>
                </a:solidFill>
                <a:latin typeface="新宋体" panose="02010609030101010101" pitchFamily="49" charset="-122"/>
                <a:ea typeface="新宋体" panose="02010609030101010101" pitchFamily="49" charset="-122"/>
              </a:rPr>
              <a:t>[0]);</a:t>
            </a:r>
          </a:p>
          <a:p>
            <a:r>
              <a:rPr lang="zh-CN" altLang="en-US" sz="1800" dirty="0">
                <a:solidFill>
                  <a:srgbClr val="000000"/>
                </a:solidFill>
                <a:latin typeface="新宋体" panose="02010609030101010101" pitchFamily="49" charset="-122"/>
                <a:ea typeface="新宋体" panose="02010609030101010101" pitchFamily="49" charset="-122"/>
              </a:rPr>
              <a:t>        </a:t>
            </a:r>
            <a:r>
              <a:rPr lang="en-US" altLang="zh-CN" sz="1800" dirty="0">
                <a:solidFill>
                  <a:srgbClr val="008000"/>
                </a:solidFill>
                <a:latin typeface="新宋体" panose="02010609030101010101" pitchFamily="49" charset="-122"/>
                <a:ea typeface="新宋体" panose="02010609030101010101" pitchFamily="49" charset="-122"/>
              </a:rPr>
              <a:t>//</a:t>
            </a:r>
            <a:r>
              <a:rPr lang="zh-CN" altLang="en-US" sz="1800" dirty="0">
                <a:solidFill>
                  <a:srgbClr val="008000"/>
                </a:solidFill>
                <a:latin typeface="新宋体" panose="02010609030101010101" pitchFamily="49" charset="-122"/>
                <a:ea typeface="新宋体" panose="02010609030101010101" pitchFamily="49" charset="-122"/>
              </a:rPr>
              <a:t>归一化</a:t>
            </a:r>
            <a:endParaRPr lang="zh-CN" altLang="en-US" sz="1800" dirty="0">
              <a:solidFill>
                <a:srgbClr val="000000"/>
              </a:solidFill>
              <a:latin typeface="新宋体" panose="02010609030101010101" pitchFamily="49" charset="-122"/>
              <a:ea typeface="新宋体" panose="02010609030101010101" pitchFamily="49" charset="-122"/>
            </a:endParaRPr>
          </a:p>
          <a:p>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err="1">
                <a:solidFill>
                  <a:srgbClr val="000000"/>
                </a:solidFill>
                <a:latin typeface="新宋体" panose="02010609030101010101" pitchFamily="49" charset="-122"/>
                <a:ea typeface="新宋体" panose="02010609030101010101" pitchFamily="49" charset="-122"/>
              </a:rPr>
              <a:t>n.normalize</a:t>
            </a:r>
            <a:r>
              <a:rPr lang="en-US" altLang="zh-CN" sz="1800" dirty="0">
                <a:solidFill>
                  <a:srgbClr val="000000"/>
                </a:solidFill>
                <a:latin typeface="新宋体" panose="02010609030101010101" pitchFamily="49" charset="-122"/>
                <a:ea typeface="新宋体" panose="02010609030101010101" pitchFamily="49" charset="-122"/>
              </a:rPr>
              <a:t>();</a:t>
            </a:r>
          </a:p>
          <a:p>
            <a:r>
              <a:rPr lang="zh-CN" altLang="en-US" sz="1800" dirty="0">
                <a:solidFill>
                  <a:srgbClr val="000000"/>
                </a:solidFill>
                <a:latin typeface="新宋体" panose="02010609030101010101" pitchFamily="49" charset="-122"/>
                <a:ea typeface="新宋体" panose="02010609030101010101" pitchFamily="49" charset="-122"/>
              </a:rPr>
              <a:t>        </a:t>
            </a:r>
            <a:r>
              <a:rPr lang="en-US" altLang="zh-CN" sz="1800" dirty="0">
                <a:solidFill>
                  <a:srgbClr val="008000"/>
                </a:solidFill>
                <a:latin typeface="新宋体" panose="02010609030101010101" pitchFamily="49" charset="-122"/>
                <a:ea typeface="新宋体" panose="02010609030101010101" pitchFamily="49" charset="-122"/>
              </a:rPr>
              <a:t>//</a:t>
            </a:r>
            <a:r>
              <a:rPr lang="zh-CN" altLang="en-US" sz="1800" dirty="0">
                <a:solidFill>
                  <a:srgbClr val="008000"/>
                </a:solidFill>
                <a:latin typeface="新宋体" panose="02010609030101010101" pitchFamily="49" charset="-122"/>
                <a:ea typeface="新宋体" panose="02010609030101010101" pitchFamily="49" charset="-122"/>
              </a:rPr>
              <a:t>光照强度比例</a:t>
            </a:r>
            <a:endParaRPr lang="zh-CN" altLang="en-US" sz="1800" dirty="0">
              <a:solidFill>
                <a:srgbClr val="000000"/>
              </a:solidFill>
              <a:latin typeface="新宋体" panose="02010609030101010101" pitchFamily="49" charset="-122"/>
              <a:ea typeface="新宋体" panose="02010609030101010101" pitchFamily="49" charset="-122"/>
            </a:endParaRPr>
          </a:p>
          <a:p>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a:solidFill>
                  <a:srgbClr val="0000FF"/>
                </a:solidFill>
                <a:latin typeface="新宋体" panose="02010609030101010101" pitchFamily="49" charset="-122"/>
                <a:ea typeface="新宋体" panose="02010609030101010101" pitchFamily="49" charset="-122"/>
              </a:rPr>
              <a:t>float</a:t>
            </a:r>
            <a:r>
              <a:rPr lang="en-US" altLang="zh-CN" sz="1800" dirty="0">
                <a:solidFill>
                  <a:srgbClr val="000000"/>
                </a:solidFill>
                <a:latin typeface="新宋体" panose="02010609030101010101" pitchFamily="49" charset="-122"/>
                <a:ea typeface="新宋体" panose="02010609030101010101" pitchFamily="49" charset="-122"/>
              </a:rPr>
              <a:t> intensity = n </a:t>
            </a:r>
            <a:r>
              <a:rPr lang="en-US" altLang="zh-CN" sz="1800" dirty="0">
                <a:solidFill>
                  <a:srgbClr val="008080"/>
                </a:solidFill>
                <a:latin typeface="新宋体" panose="02010609030101010101" pitchFamily="49" charset="-122"/>
                <a:ea typeface="新宋体" panose="02010609030101010101" pitchFamily="49" charset="-122"/>
              </a:rPr>
              <a:t>*</a:t>
            </a: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err="1">
                <a:solidFill>
                  <a:srgbClr val="000000"/>
                </a:solidFill>
                <a:latin typeface="新宋体" panose="02010609030101010101" pitchFamily="49" charset="-122"/>
                <a:ea typeface="新宋体" panose="02010609030101010101" pitchFamily="49" charset="-122"/>
              </a:rPr>
              <a:t>light_Dir</a:t>
            </a:r>
            <a:r>
              <a:rPr lang="en-US" altLang="zh-CN" sz="1800" dirty="0">
                <a:solidFill>
                  <a:srgbClr val="000000"/>
                </a:solidFill>
                <a:latin typeface="新宋体" panose="02010609030101010101" pitchFamily="49" charset="-122"/>
                <a:ea typeface="新宋体" panose="02010609030101010101" pitchFamily="49" charset="-122"/>
              </a:rPr>
              <a:t>;</a:t>
            </a:r>
          </a:p>
          <a:p>
            <a:endParaRPr lang="en-US" altLang="zh-CN" dirty="0">
              <a:solidFill>
                <a:srgbClr val="000000"/>
              </a:solidFill>
              <a:latin typeface="新宋体" panose="02010609030101010101" pitchFamily="49" charset="-122"/>
              <a:ea typeface="新宋体" panose="02010609030101010101" pitchFamily="49" charset="-122"/>
            </a:endParaRPr>
          </a:p>
          <a:p>
            <a:r>
              <a:rPr lang="en-US" altLang="zh-CN" dirty="0">
                <a:solidFill>
                  <a:srgbClr val="000000"/>
                </a:solidFill>
                <a:latin typeface="新宋体" panose="02010609030101010101" pitchFamily="49" charset="-122"/>
                <a:ea typeface="新宋体" panose="02010609030101010101" pitchFamily="49" charset="-122"/>
              </a:rPr>
              <a:t>2. </a:t>
            </a:r>
            <a:r>
              <a:rPr lang="zh-CN" altLang="en-US" dirty="0">
                <a:solidFill>
                  <a:srgbClr val="000000"/>
                </a:solidFill>
                <a:latin typeface="新宋体" panose="02010609030101010101" pitchFamily="49" charset="-122"/>
                <a:ea typeface="新宋体" panose="02010609030101010101" pitchFamily="49" charset="-122"/>
              </a:rPr>
              <a:t>顶点着色：对三角形的每个顶点都计算法向量，然后求得其和光照的乘积，然后对三角形内部每个像素计算插值绘制着色</a:t>
            </a:r>
            <a:endParaRPr lang="en-US" altLang="zh-CN" dirty="0">
              <a:solidFill>
                <a:srgbClr val="000000"/>
              </a:solidFill>
              <a:latin typeface="新宋体" panose="02010609030101010101" pitchFamily="49" charset="-122"/>
              <a:ea typeface="新宋体" panose="02010609030101010101" pitchFamily="49" charset="-122"/>
            </a:endParaRPr>
          </a:p>
          <a:p>
            <a:r>
              <a:rPr lang="zh-CN" altLang="en-US" dirty="0">
                <a:solidFill>
                  <a:srgbClr val="000000"/>
                </a:solidFill>
                <a:latin typeface="新宋体" panose="02010609030101010101" pitchFamily="49" charset="-122"/>
                <a:ea typeface="新宋体" panose="02010609030101010101" pitchFamily="49" charset="-122"/>
              </a:rPr>
              <a:t>可以通过</a:t>
            </a:r>
            <a:r>
              <a:rPr lang="en-US" altLang="zh-CN" dirty="0">
                <a:solidFill>
                  <a:srgbClr val="000000"/>
                </a:solidFill>
                <a:latin typeface="新宋体" panose="02010609030101010101" pitchFamily="49" charset="-122"/>
                <a:ea typeface="新宋体" panose="02010609030101010101" pitchFamily="49" charset="-122"/>
              </a:rPr>
              <a:t>obj</a:t>
            </a:r>
            <a:r>
              <a:rPr lang="zh-CN" altLang="en-US" dirty="0">
                <a:solidFill>
                  <a:srgbClr val="000000"/>
                </a:solidFill>
                <a:latin typeface="新宋体" panose="02010609030101010101" pitchFamily="49" charset="-122"/>
                <a:ea typeface="新宋体" panose="02010609030101010101" pitchFamily="49" charset="-122"/>
              </a:rPr>
              <a:t>中的顶点数据来获取法向量。</a:t>
            </a:r>
            <a:endParaRPr lang="en-US" altLang="zh-CN" dirty="0">
              <a:solidFill>
                <a:srgbClr val="000000"/>
              </a:solidFill>
              <a:latin typeface="新宋体" panose="02010609030101010101" pitchFamily="49" charset="-122"/>
              <a:ea typeface="新宋体" panose="02010609030101010101" pitchFamily="49" charset="-122"/>
            </a:endParaRPr>
          </a:p>
          <a:p>
            <a:r>
              <a:rPr lang="zh-CN" altLang="en-US" dirty="0">
                <a:solidFill>
                  <a:srgbClr val="000000"/>
                </a:solidFill>
                <a:latin typeface="新宋体" panose="02010609030101010101" pitchFamily="49" charset="-122"/>
                <a:ea typeface="新宋体" panose="02010609030101010101" pitchFamily="49" charset="-122"/>
              </a:rPr>
              <a:t>然后通过之前获取的重心坐标求得每个像素点的法向量</a:t>
            </a:r>
            <a:endParaRPr lang="en-US" altLang="zh-CN" dirty="0">
              <a:solidFill>
                <a:srgbClr val="000000"/>
              </a:solidFill>
              <a:latin typeface="新宋体" panose="02010609030101010101" pitchFamily="49" charset="-122"/>
              <a:ea typeface="新宋体" panose="02010609030101010101" pitchFamily="49" charset="-122"/>
            </a:endParaRPr>
          </a:p>
          <a:p>
            <a:endParaRPr lang="en-US" altLang="zh-CN" dirty="0"/>
          </a:p>
        </p:txBody>
      </p:sp>
      <p:pic>
        <p:nvPicPr>
          <p:cNvPr id="4" name="图片 3">
            <a:extLst>
              <a:ext uri="{FF2B5EF4-FFF2-40B4-BE49-F238E27FC236}">
                <a16:creationId xmlns:a16="http://schemas.microsoft.com/office/drawing/2014/main" id="{09952B02-D45F-F75C-E604-C4143FA2C29B}"/>
              </a:ext>
            </a:extLst>
          </p:cNvPr>
          <p:cNvPicPr>
            <a:picLocks noChangeAspect="1"/>
          </p:cNvPicPr>
          <p:nvPr/>
        </p:nvPicPr>
        <p:blipFill>
          <a:blip r:embed="rId2"/>
          <a:stretch>
            <a:fillRect/>
          </a:stretch>
        </p:blipFill>
        <p:spPr>
          <a:xfrm>
            <a:off x="1173282" y="6310073"/>
            <a:ext cx="6782747" cy="381053"/>
          </a:xfrm>
          <a:prstGeom prst="rect">
            <a:avLst/>
          </a:prstGeom>
        </p:spPr>
      </p:pic>
      <p:pic>
        <p:nvPicPr>
          <p:cNvPr id="6" name="图片 5">
            <a:extLst>
              <a:ext uri="{FF2B5EF4-FFF2-40B4-BE49-F238E27FC236}">
                <a16:creationId xmlns:a16="http://schemas.microsoft.com/office/drawing/2014/main" id="{213CDE8C-AAD0-7C42-2BB3-2B520D2BF8DC}"/>
              </a:ext>
            </a:extLst>
          </p:cNvPr>
          <p:cNvPicPr>
            <a:picLocks noChangeAspect="1"/>
          </p:cNvPicPr>
          <p:nvPr/>
        </p:nvPicPr>
        <p:blipFill>
          <a:blip r:embed="rId3"/>
          <a:stretch>
            <a:fillRect/>
          </a:stretch>
        </p:blipFill>
        <p:spPr>
          <a:xfrm>
            <a:off x="363557" y="4670035"/>
            <a:ext cx="8941085" cy="1640038"/>
          </a:xfrm>
          <a:prstGeom prst="rect">
            <a:avLst/>
          </a:prstGeom>
        </p:spPr>
      </p:pic>
    </p:spTree>
    <p:extLst>
      <p:ext uri="{BB962C8B-B14F-4D97-AF65-F5344CB8AC3E}">
        <p14:creationId xmlns:p14="http://schemas.microsoft.com/office/powerpoint/2010/main" val="9446100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1D8EB8E6-52FD-8071-A361-D9F1E04CC473}"/>
              </a:ext>
            </a:extLst>
          </p:cNvPr>
          <p:cNvSpPr txBox="1"/>
          <p:nvPr/>
        </p:nvSpPr>
        <p:spPr>
          <a:xfrm>
            <a:off x="8357855" y="4985983"/>
            <a:ext cx="2018503" cy="369332"/>
          </a:xfrm>
          <a:prstGeom prst="rect">
            <a:avLst/>
          </a:prstGeom>
          <a:noFill/>
        </p:spPr>
        <p:txBody>
          <a:bodyPr wrap="square" rtlCol="0">
            <a:spAutoFit/>
          </a:bodyPr>
          <a:lstStyle/>
          <a:p>
            <a:r>
              <a:rPr lang="en-US" altLang="zh-CN" dirty="0" err="1"/>
              <a:t>Gouraud</a:t>
            </a:r>
            <a:r>
              <a:rPr lang="en-US" altLang="zh-CN" dirty="0"/>
              <a:t> Shading</a:t>
            </a:r>
          </a:p>
        </p:txBody>
      </p:sp>
      <p:sp>
        <p:nvSpPr>
          <p:cNvPr id="5" name="文本框 4">
            <a:extLst>
              <a:ext uri="{FF2B5EF4-FFF2-40B4-BE49-F238E27FC236}">
                <a16:creationId xmlns:a16="http://schemas.microsoft.com/office/drawing/2014/main" id="{52C9803A-139E-7B90-4169-E3604C976762}"/>
              </a:ext>
            </a:extLst>
          </p:cNvPr>
          <p:cNvSpPr txBox="1"/>
          <p:nvPr/>
        </p:nvSpPr>
        <p:spPr>
          <a:xfrm>
            <a:off x="1815642" y="4985983"/>
            <a:ext cx="1416656" cy="369332"/>
          </a:xfrm>
          <a:prstGeom prst="rect">
            <a:avLst/>
          </a:prstGeom>
          <a:noFill/>
        </p:spPr>
        <p:txBody>
          <a:bodyPr wrap="square" rtlCol="0">
            <a:spAutoFit/>
          </a:bodyPr>
          <a:lstStyle/>
          <a:p>
            <a:r>
              <a:rPr lang="en-US" altLang="zh-CN" dirty="0"/>
              <a:t>Flat Shading</a:t>
            </a:r>
          </a:p>
        </p:txBody>
      </p:sp>
      <p:pic>
        <p:nvPicPr>
          <p:cNvPr id="7" name="图片 6">
            <a:extLst>
              <a:ext uri="{FF2B5EF4-FFF2-40B4-BE49-F238E27FC236}">
                <a16:creationId xmlns:a16="http://schemas.microsoft.com/office/drawing/2014/main" id="{0A42572E-FEEC-3052-B477-D424010002E7}"/>
              </a:ext>
            </a:extLst>
          </p:cNvPr>
          <p:cNvPicPr>
            <a:picLocks noChangeAspect="1"/>
          </p:cNvPicPr>
          <p:nvPr/>
        </p:nvPicPr>
        <p:blipFill>
          <a:blip r:embed="rId2"/>
          <a:stretch>
            <a:fillRect/>
          </a:stretch>
        </p:blipFill>
        <p:spPr>
          <a:xfrm>
            <a:off x="623962" y="391099"/>
            <a:ext cx="4314222" cy="4314222"/>
          </a:xfrm>
          <a:prstGeom prst="rect">
            <a:avLst/>
          </a:prstGeom>
        </p:spPr>
      </p:pic>
      <p:pic>
        <p:nvPicPr>
          <p:cNvPr id="10" name="图片 9">
            <a:extLst>
              <a:ext uri="{FF2B5EF4-FFF2-40B4-BE49-F238E27FC236}">
                <a16:creationId xmlns:a16="http://schemas.microsoft.com/office/drawing/2014/main" id="{B4669638-DFB3-79E3-1789-5A5539671656}"/>
              </a:ext>
            </a:extLst>
          </p:cNvPr>
          <p:cNvPicPr>
            <a:picLocks noChangeAspect="1"/>
          </p:cNvPicPr>
          <p:nvPr/>
        </p:nvPicPr>
        <p:blipFill>
          <a:blip r:embed="rId3"/>
          <a:stretch>
            <a:fillRect/>
          </a:stretch>
        </p:blipFill>
        <p:spPr>
          <a:xfrm>
            <a:off x="7253818" y="391099"/>
            <a:ext cx="4028075" cy="4314222"/>
          </a:xfrm>
          <a:prstGeom prst="rect">
            <a:avLst/>
          </a:prstGeom>
        </p:spPr>
      </p:pic>
    </p:spTree>
    <p:extLst>
      <p:ext uri="{BB962C8B-B14F-4D97-AF65-F5344CB8AC3E}">
        <p14:creationId xmlns:p14="http://schemas.microsoft.com/office/powerpoint/2010/main" val="26378333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D7EB8B12-DE0F-CAE1-5DFF-E258C6B824C7}"/>
              </a:ext>
            </a:extLst>
          </p:cNvPr>
          <p:cNvSpPr txBox="1"/>
          <p:nvPr/>
        </p:nvSpPr>
        <p:spPr>
          <a:xfrm>
            <a:off x="698275" y="166874"/>
            <a:ext cx="9197524" cy="1477328"/>
          </a:xfrm>
          <a:prstGeom prst="rect">
            <a:avLst/>
          </a:prstGeom>
          <a:noFill/>
        </p:spPr>
        <p:txBody>
          <a:bodyPr wrap="square" rtlCol="0">
            <a:spAutoFit/>
          </a:bodyPr>
          <a:lstStyle/>
          <a:p>
            <a:r>
              <a:rPr lang="zh-CN" altLang="en-US" dirty="0"/>
              <a:t>着色</a:t>
            </a:r>
            <a:endParaRPr lang="en-US" altLang="zh-CN" dirty="0"/>
          </a:p>
          <a:p>
            <a:endParaRPr lang="en-US" altLang="zh-CN" dirty="0"/>
          </a:p>
          <a:p>
            <a:r>
              <a:rPr lang="en-US" altLang="zh-CN" dirty="0"/>
              <a:t>2. </a:t>
            </a:r>
            <a:r>
              <a:rPr lang="zh-CN" altLang="en-US" dirty="0"/>
              <a:t>顶点着色</a:t>
            </a:r>
            <a:endParaRPr lang="en-US" altLang="zh-CN" dirty="0"/>
          </a:p>
          <a:p>
            <a:r>
              <a:rPr lang="zh-CN" altLang="en-US" dirty="0"/>
              <a:t>如果</a:t>
            </a:r>
            <a:r>
              <a:rPr lang="en-US" altLang="zh-CN" dirty="0"/>
              <a:t>obj</a:t>
            </a:r>
            <a:r>
              <a:rPr lang="zh-CN" altLang="en-US" dirty="0"/>
              <a:t>文件没有给出顶点的法线向量，可以通过三角形的面法向量来求得顶点的法向量，一个顶点的法向量可以由，拥有该顶点的所有三角形的面法向量求得</a:t>
            </a:r>
            <a:endParaRPr lang="en-US" altLang="zh-CN" dirty="0"/>
          </a:p>
        </p:txBody>
      </p:sp>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C6238B5A-B451-3562-B0FD-8C1298B4482C}"/>
                  </a:ext>
                </a:extLst>
              </p:cNvPr>
              <p:cNvSpPr txBox="1"/>
              <p:nvPr/>
            </p:nvSpPr>
            <p:spPr>
              <a:xfrm>
                <a:off x="3701667" y="1927952"/>
                <a:ext cx="3183875" cy="56541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zh-CN" altLang="en-US" i="1" smtClean="0">
                              <a:solidFill>
                                <a:srgbClr val="836967"/>
                              </a:solidFill>
                              <a:latin typeface="Cambria Math" panose="02040503050406030204" pitchFamily="18" charset="0"/>
                            </a:rPr>
                          </m:ctrlPr>
                        </m:sSubPr>
                        <m:e>
                          <m:r>
                            <a:rPr lang="zh-CN" altLang="en-US" i="1">
                              <a:latin typeface="Cambria Math" panose="02040503050406030204" pitchFamily="18" charset="0"/>
                            </a:rPr>
                            <m:t>𝑁</m:t>
                          </m:r>
                        </m:e>
                        <m:sub>
                          <m:r>
                            <a:rPr lang="zh-CN" altLang="en-US" i="1">
                              <a:latin typeface="Cambria Math" panose="02040503050406030204" pitchFamily="18" charset="0"/>
                            </a:rPr>
                            <m:t>𝜈</m:t>
                          </m:r>
                        </m:sub>
                      </m:sSub>
                      <m:r>
                        <a:rPr lang="zh-CN" altLang="en-US" i="0">
                          <a:latin typeface="Cambria Math" panose="02040503050406030204" pitchFamily="18" charset="0"/>
                        </a:rPr>
                        <m:t>=</m:t>
                      </m:r>
                      <m:f>
                        <m:fPr>
                          <m:ctrlPr>
                            <a:rPr lang="zh-CN" altLang="en-US" i="1">
                              <a:solidFill>
                                <a:srgbClr val="836967"/>
                              </a:solidFill>
                              <a:latin typeface="Cambria Math" panose="02040503050406030204" pitchFamily="18" charset="0"/>
                            </a:rPr>
                          </m:ctrlPr>
                        </m:fPr>
                        <m:num>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𝛴</m:t>
                              </m:r>
                            </m:e>
                            <m:sub>
                              <m:r>
                                <a:rPr lang="zh-CN" altLang="en-US" i="1">
                                  <a:latin typeface="Cambria Math" panose="02040503050406030204" pitchFamily="18" charset="0"/>
                                </a:rPr>
                                <m:t>𝑖</m:t>
                              </m:r>
                            </m:sub>
                          </m:sSub>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𝑁</m:t>
                              </m:r>
                            </m:e>
                            <m:sub>
                              <m:r>
                                <a:rPr lang="zh-CN" altLang="en-US" i="1">
                                  <a:latin typeface="Cambria Math" panose="02040503050406030204" pitchFamily="18" charset="0"/>
                                </a:rPr>
                                <m:t>𝑖</m:t>
                              </m:r>
                            </m:sub>
                          </m:sSub>
                        </m:num>
                        <m:den>
                          <m:d>
                            <m:dPr>
                              <m:begChr m:val="‖"/>
                              <m:endChr m:val="‖"/>
                              <m:ctrlPr>
                                <a:rPr lang="zh-CN" altLang="en-US" i="1">
                                  <a:solidFill>
                                    <a:srgbClr val="836967"/>
                                  </a:solidFill>
                                  <a:latin typeface="Cambria Math" panose="02040503050406030204" pitchFamily="18" charset="0"/>
                                </a:rPr>
                              </m:ctrlPr>
                            </m:dPr>
                            <m:e>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𝛴</m:t>
                                  </m:r>
                                </m:e>
                                <m:sub>
                                  <m:r>
                                    <a:rPr lang="zh-CN" altLang="en-US" i="1">
                                      <a:latin typeface="Cambria Math" panose="02040503050406030204" pitchFamily="18" charset="0"/>
                                    </a:rPr>
                                    <m:t>𝑖</m:t>
                                  </m:r>
                                </m:sub>
                              </m:sSub>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𝑁</m:t>
                                  </m:r>
                                </m:e>
                                <m:sub>
                                  <m:r>
                                    <a:rPr lang="zh-CN" altLang="en-US" i="1">
                                      <a:latin typeface="Cambria Math" panose="02040503050406030204" pitchFamily="18" charset="0"/>
                                    </a:rPr>
                                    <m:t>𝑖</m:t>
                                  </m:r>
                                </m:sub>
                              </m:sSub>
                            </m:e>
                          </m:d>
                        </m:den>
                      </m:f>
                    </m:oMath>
                  </m:oMathPara>
                </a14:m>
                <a:endParaRPr lang="zh-CN" altLang="en-US" dirty="0"/>
              </a:p>
            </p:txBody>
          </p:sp>
        </mc:Choice>
        <mc:Fallback xmlns="">
          <p:sp>
            <p:nvSpPr>
              <p:cNvPr id="2" name="文本框 1">
                <a:extLst>
                  <a:ext uri="{FF2B5EF4-FFF2-40B4-BE49-F238E27FC236}">
                    <a16:creationId xmlns:a16="http://schemas.microsoft.com/office/drawing/2014/main" id="{C6238B5A-B451-3562-B0FD-8C1298B4482C}"/>
                  </a:ext>
                </a:extLst>
              </p:cNvPr>
              <p:cNvSpPr txBox="1">
                <a:spLocks noRot="1" noChangeAspect="1" noMove="1" noResize="1" noEditPoints="1" noAdjustHandles="1" noChangeArrowheads="1" noChangeShapeType="1" noTextEdit="1"/>
              </p:cNvSpPr>
              <p:nvPr/>
            </p:nvSpPr>
            <p:spPr>
              <a:xfrm>
                <a:off x="3701667" y="1927952"/>
                <a:ext cx="3183875" cy="565411"/>
              </a:xfrm>
              <a:prstGeom prst="rect">
                <a:avLst/>
              </a:prstGeom>
              <a:blipFill>
                <a:blip r:embed="rId2"/>
                <a:stretch>
                  <a:fillRect/>
                </a:stretch>
              </a:blipFill>
            </p:spPr>
            <p:txBody>
              <a:bodyPr/>
              <a:lstStyle/>
              <a:p>
                <a:r>
                  <a:rPr lang="zh-CN" altLang="en-US">
                    <a:noFill/>
                  </a:rPr>
                  <a:t> </a:t>
                </a:r>
              </a:p>
            </p:txBody>
          </p:sp>
        </mc:Fallback>
      </mc:AlternateContent>
      <p:sp>
        <p:nvSpPr>
          <p:cNvPr id="5" name="文本框 4">
            <a:extLst>
              <a:ext uri="{FF2B5EF4-FFF2-40B4-BE49-F238E27FC236}">
                <a16:creationId xmlns:a16="http://schemas.microsoft.com/office/drawing/2014/main" id="{3E3A35A2-D189-1B0A-3E10-8FDDA6EA7910}"/>
              </a:ext>
            </a:extLst>
          </p:cNvPr>
          <p:cNvSpPr txBox="1"/>
          <p:nvPr/>
        </p:nvSpPr>
        <p:spPr>
          <a:xfrm>
            <a:off x="694842" y="2690336"/>
            <a:ext cx="9197524" cy="923330"/>
          </a:xfrm>
          <a:prstGeom prst="rect">
            <a:avLst/>
          </a:prstGeom>
          <a:noFill/>
        </p:spPr>
        <p:txBody>
          <a:bodyPr wrap="square" rtlCol="0">
            <a:spAutoFit/>
          </a:bodyPr>
          <a:lstStyle/>
          <a:p>
            <a:r>
              <a:rPr lang="en-US" altLang="zh-CN" dirty="0"/>
              <a:t>3. Phone Shading</a:t>
            </a:r>
          </a:p>
          <a:p>
            <a:r>
              <a:rPr lang="zh-CN" altLang="en-US" dirty="0"/>
              <a:t>与</a:t>
            </a:r>
            <a:r>
              <a:rPr lang="en-US" altLang="zh-CN" dirty="0" err="1"/>
              <a:t>Gouraud</a:t>
            </a:r>
            <a:r>
              <a:rPr lang="en-US" altLang="zh-CN" dirty="0"/>
              <a:t> Shading </a:t>
            </a:r>
            <a:r>
              <a:rPr lang="zh-CN" altLang="en-US" dirty="0"/>
              <a:t>主要的区别是，其是先求每个像素点的法向量，然后每个像素点依据自己的法向量计算光照颜色</a:t>
            </a:r>
            <a:endParaRPr lang="en-US" altLang="zh-CN" dirty="0"/>
          </a:p>
        </p:txBody>
      </p:sp>
      <p:pic>
        <p:nvPicPr>
          <p:cNvPr id="14" name="图片 13">
            <a:extLst>
              <a:ext uri="{FF2B5EF4-FFF2-40B4-BE49-F238E27FC236}">
                <a16:creationId xmlns:a16="http://schemas.microsoft.com/office/drawing/2014/main" id="{72DFC8A1-1312-A1AC-D1D8-AE75C13062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96369" y="3468827"/>
            <a:ext cx="4473072" cy="3244334"/>
          </a:xfrm>
          <a:prstGeom prst="rect">
            <a:avLst/>
          </a:prstGeom>
        </p:spPr>
      </p:pic>
    </p:spTree>
    <p:extLst>
      <p:ext uri="{BB962C8B-B14F-4D97-AF65-F5344CB8AC3E}">
        <p14:creationId xmlns:p14="http://schemas.microsoft.com/office/powerpoint/2010/main" val="33909969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D7EB8B12-DE0F-CAE1-5DFF-E258C6B824C7}"/>
              </a:ext>
            </a:extLst>
          </p:cNvPr>
          <p:cNvSpPr txBox="1"/>
          <p:nvPr/>
        </p:nvSpPr>
        <p:spPr>
          <a:xfrm>
            <a:off x="698275" y="166874"/>
            <a:ext cx="9197524" cy="1477328"/>
          </a:xfrm>
          <a:prstGeom prst="rect">
            <a:avLst/>
          </a:prstGeom>
          <a:noFill/>
        </p:spPr>
        <p:txBody>
          <a:bodyPr wrap="square" rtlCol="0">
            <a:spAutoFit/>
          </a:bodyPr>
          <a:lstStyle/>
          <a:p>
            <a:r>
              <a:rPr lang="zh-CN" altLang="en-US" dirty="0"/>
              <a:t>相机变换</a:t>
            </a:r>
            <a:endParaRPr lang="en-US" altLang="zh-CN" dirty="0"/>
          </a:p>
          <a:p>
            <a:r>
              <a:rPr lang="zh-CN" altLang="en-US" dirty="0"/>
              <a:t>相当于是坐标系原点的变化</a:t>
            </a:r>
            <a:endParaRPr lang="en-US" altLang="zh-CN" dirty="0"/>
          </a:p>
          <a:p>
            <a:endParaRPr lang="en-US" altLang="zh-CN" dirty="0"/>
          </a:p>
          <a:p>
            <a:r>
              <a:rPr lang="zh-CN" altLang="en-US" dirty="0"/>
              <a:t>对于一点</a:t>
            </a:r>
            <a:r>
              <a:rPr lang="en-US" altLang="zh-CN" dirty="0"/>
              <a:t>p</a:t>
            </a:r>
            <a:r>
              <a:rPr lang="zh-CN" altLang="en-US" dirty="0"/>
              <a:t>，从一个坐标系原点到</a:t>
            </a:r>
            <a:r>
              <a:rPr lang="en-US" altLang="zh-CN" dirty="0"/>
              <a:t>p</a:t>
            </a:r>
            <a:r>
              <a:rPr lang="zh-CN" altLang="en-US" dirty="0"/>
              <a:t>形成的向量可以写为该坐标系的基向量</a:t>
            </a:r>
            <a:r>
              <a:rPr lang="en-US" altLang="zh-CN" dirty="0"/>
              <a:t>×p</a:t>
            </a:r>
            <a:r>
              <a:rPr lang="zh-CN" altLang="en-US" dirty="0"/>
              <a:t>在该坐标下的坐标。</a:t>
            </a:r>
            <a:endParaRPr lang="en-US" altLang="zh-CN" dirty="0"/>
          </a:p>
        </p:txBody>
      </p:sp>
      <p:pic>
        <p:nvPicPr>
          <p:cNvPr id="8" name="图片 7">
            <a:extLst>
              <a:ext uri="{FF2B5EF4-FFF2-40B4-BE49-F238E27FC236}">
                <a16:creationId xmlns:a16="http://schemas.microsoft.com/office/drawing/2014/main" id="{81326DA7-413B-DD85-F66A-43949635F995}"/>
              </a:ext>
            </a:extLst>
          </p:cNvPr>
          <p:cNvPicPr>
            <a:picLocks noChangeAspect="1"/>
          </p:cNvPicPr>
          <p:nvPr/>
        </p:nvPicPr>
        <p:blipFill>
          <a:blip r:embed="rId2"/>
          <a:stretch>
            <a:fillRect/>
          </a:stretch>
        </p:blipFill>
        <p:spPr>
          <a:xfrm>
            <a:off x="583491" y="1644202"/>
            <a:ext cx="7411484" cy="5029902"/>
          </a:xfrm>
          <a:prstGeom prst="rect">
            <a:avLst/>
          </a:prstGeom>
        </p:spPr>
      </p:pic>
      <p:sp>
        <p:nvSpPr>
          <p:cNvPr id="9" name="文本框 8">
            <a:extLst>
              <a:ext uri="{FF2B5EF4-FFF2-40B4-BE49-F238E27FC236}">
                <a16:creationId xmlns:a16="http://schemas.microsoft.com/office/drawing/2014/main" id="{CAD0ADA5-A069-DAC3-507D-0B2E7C2DAC14}"/>
              </a:ext>
            </a:extLst>
          </p:cNvPr>
          <p:cNvSpPr txBox="1"/>
          <p:nvPr/>
        </p:nvSpPr>
        <p:spPr>
          <a:xfrm>
            <a:off x="8097397" y="4307596"/>
            <a:ext cx="3152282" cy="923330"/>
          </a:xfrm>
          <a:prstGeom prst="rect">
            <a:avLst/>
          </a:prstGeom>
          <a:noFill/>
        </p:spPr>
        <p:txBody>
          <a:bodyPr wrap="square" rtlCol="0">
            <a:spAutoFit/>
          </a:bodyPr>
          <a:lstStyle/>
          <a:p>
            <a:r>
              <a:rPr lang="zh-CN" altLang="en-US" dirty="0"/>
              <a:t>相机变换，相当于就是坐标原点</a:t>
            </a:r>
            <a:r>
              <a:rPr lang="en-US" altLang="zh-CN" dirty="0"/>
              <a:t>O</a:t>
            </a:r>
            <a:r>
              <a:rPr lang="zh-CN" altLang="en-US" dirty="0"/>
              <a:t>到</a:t>
            </a:r>
            <a:r>
              <a:rPr lang="en-US" altLang="zh-CN" dirty="0"/>
              <a:t>O</a:t>
            </a:r>
            <a:r>
              <a:rPr lang="zh-CN" altLang="en-US" dirty="0"/>
              <a:t>‘的变化</a:t>
            </a:r>
            <a:endParaRPr lang="en-US" altLang="zh-CN" dirty="0"/>
          </a:p>
          <a:p>
            <a:r>
              <a:rPr lang="zh-CN" altLang="en-US" dirty="0"/>
              <a:t>对应的坐标点</a:t>
            </a:r>
            <a:r>
              <a:rPr lang="en-US" altLang="zh-CN" dirty="0"/>
              <a:t>P</a:t>
            </a:r>
            <a:r>
              <a:rPr lang="zh-CN" altLang="en-US" dirty="0"/>
              <a:t>的变换</a:t>
            </a:r>
            <a:endParaRPr lang="en-US" altLang="zh-CN" dirty="0"/>
          </a:p>
        </p:txBody>
      </p:sp>
    </p:spTree>
    <p:extLst>
      <p:ext uri="{BB962C8B-B14F-4D97-AF65-F5344CB8AC3E}">
        <p14:creationId xmlns:p14="http://schemas.microsoft.com/office/powerpoint/2010/main" val="10020703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D7EB8B12-DE0F-CAE1-5DFF-E258C6B824C7}"/>
              </a:ext>
            </a:extLst>
          </p:cNvPr>
          <p:cNvSpPr txBox="1"/>
          <p:nvPr/>
        </p:nvSpPr>
        <p:spPr>
          <a:xfrm>
            <a:off x="698275" y="166874"/>
            <a:ext cx="9197524" cy="2308324"/>
          </a:xfrm>
          <a:prstGeom prst="rect">
            <a:avLst/>
          </a:prstGeom>
          <a:noFill/>
        </p:spPr>
        <p:txBody>
          <a:bodyPr wrap="square" rtlCol="0">
            <a:spAutoFit/>
          </a:bodyPr>
          <a:lstStyle/>
          <a:p>
            <a:r>
              <a:rPr lang="zh-CN" altLang="en-US" dirty="0"/>
              <a:t>相机变换</a:t>
            </a:r>
            <a:endParaRPr lang="en-US" altLang="zh-CN" dirty="0"/>
          </a:p>
          <a:p>
            <a:endParaRPr lang="en-US" altLang="zh-CN" dirty="0"/>
          </a:p>
          <a:p>
            <a:r>
              <a:rPr lang="zh-CN" altLang="en-US" dirty="0"/>
              <a:t>在该项目中，只有当相机处于图像的</a:t>
            </a:r>
            <a:r>
              <a:rPr lang="en-US" altLang="zh-CN" dirty="0"/>
              <a:t>z</a:t>
            </a:r>
            <a:r>
              <a:rPr lang="zh-CN" altLang="en-US" dirty="0"/>
              <a:t>轴上时，才可以绘制图像。所以如果对于一个没有处在图像</a:t>
            </a:r>
            <a:r>
              <a:rPr lang="en-US" altLang="zh-CN" dirty="0"/>
              <a:t>z</a:t>
            </a:r>
            <a:r>
              <a:rPr lang="zh-CN" altLang="en-US" dirty="0"/>
              <a:t>轴的相机，我们可以通过保持相机不动，移动整个场景来达到相机处于图像</a:t>
            </a:r>
            <a:r>
              <a:rPr lang="en-US" altLang="zh-CN" dirty="0"/>
              <a:t>z</a:t>
            </a:r>
            <a:r>
              <a:rPr lang="zh-CN" altLang="en-US" dirty="0"/>
              <a:t>轴的效果</a:t>
            </a:r>
            <a:endParaRPr lang="en-US" altLang="zh-CN" dirty="0"/>
          </a:p>
          <a:p>
            <a:endParaRPr lang="en-US" altLang="zh-CN" dirty="0"/>
          </a:p>
          <a:p>
            <a:r>
              <a:rPr lang="zh-CN" altLang="en-US" dirty="0"/>
              <a:t>这样的问题可以变为，我们的相机在</a:t>
            </a:r>
            <a:r>
              <a:rPr lang="en-US" altLang="zh-CN" dirty="0"/>
              <a:t>e</a:t>
            </a:r>
            <a:r>
              <a:rPr lang="zh-CN" altLang="en-US" dirty="0"/>
              <a:t>点，然后图像在其初始坐标下为点</a:t>
            </a:r>
            <a:r>
              <a:rPr lang="en-US" altLang="zh-CN" dirty="0"/>
              <a:t>c</a:t>
            </a:r>
            <a:r>
              <a:rPr lang="zh-CN" altLang="en-US" dirty="0"/>
              <a:t>，那么要绘制</a:t>
            </a:r>
            <a:r>
              <a:rPr lang="en-US" altLang="zh-CN" dirty="0"/>
              <a:t>e</a:t>
            </a:r>
            <a:r>
              <a:rPr lang="zh-CN" altLang="en-US" dirty="0"/>
              <a:t>点下的</a:t>
            </a:r>
            <a:r>
              <a:rPr lang="en-US" altLang="zh-CN" dirty="0"/>
              <a:t>c</a:t>
            </a:r>
            <a:r>
              <a:rPr lang="zh-CN" altLang="en-US" dirty="0"/>
              <a:t>，就需要将初始坐标变换</a:t>
            </a:r>
            <a:endParaRPr lang="en-US" altLang="zh-CN" dirty="0"/>
          </a:p>
        </p:txBody>
      </p:sp>
      <p:pic>
        <p:nvPicPr>
          <p:cNvPr id="4" name="图片 3">
            <a:extLst>
              <a:ext uri="{FF2B5EF4-FFF2-40B4-BE49-F238E27FC236}">
                <a16:creationId xmlns:a16="http://schemas.microsoft.com/office/drawing/2014/main" id="{B9287632-F072-E99D-FF01-425296C71461}"/>
              </a:ext>
            </a:extLst>
          </p:cNvPr>
          <p:cNvPicPr>
            <a:picLocks noChangeAspect="1"/>
          </p:cNvPicPr>
          <p:nvPr/>
        </p:nvPicPr>
        <p:blipFill>
          <a:blip r:embed="rId2"/>
          <a:stretch>
            <a:fillRect/>
          </a:stretch>
        </p:blipFill>
        <p:spPr>
          <a:xfrm>
            <a:off x="392834" y="2475198"/>
            <a:ext cx="4573064" cy="2798442"/>
          </a:xfrm>
          <a:prstGeom prst="rect">
            <a:avLst/>
          </a:prstGeom>
        </p:spPr>
      </p:pic>
      <p:sp>
        <p:nvSpPr>
          <p:cNvPr id="5" name="文本框 4">
            <a:extLst>
              <a:ext uri="{FF2B5EF4-FFF2-40B4-BE49-F238E27FC236}">
                <a16:creationId xmlns:a16="http://schemas.microsoft.com/office/drawing/2014/main" id="{8B7B9CE6-3BE8-A1D4-978D-0B6F8C3B1ADC}"/>
              </a:ext>
            </a:extLst>
          </p:cNvPr>
          <p:cNvSpPr txBox="1"/>
          <p:nvPr/>
        </p:nvSpPr>
        <p:spPr>
          <a:xfrm>
            <a:off x="392834" y="4936800"/>
            <a:ext cx="5153517" cy="1754326"/>
          </a:xfrm>
          <a:prstGeom prst="rect">
            <a:avLst/>
          </a:prstGeom>
          <a:noFill/>
        </p:spPr>
        <p:txBody>
          <a:bodyPr wrap="square" rtlCol="0">
            <a:spAutoFit/>
          </a:bodyPr>
          <a:lstStyle/>
          <a:p>
            <a:r>
              <a:rPr lang="zh-CN" altLang="en-US" dirty="0"/>
              <a:t>相当于，我们将原始在</a:t>
            </a:r>
            <a:r>
              <a:rPr lang="en-US" altLang="zh-CN" dirty="0"/>
              <a:t>(</a:t>
            </a:r>
            <a:r>
              <a:rPr lang="en-US" altLang="zh-CN" dirty="0" err="1"/>
              <a:t>x,y,z</a:t>
            </a:r>
            <a:r>
              <a:rPr lang="en-US" altLang="zh-CN" dirty="0"/>
              <a:t>)</a:t>
            </a:r>
            <a:r>
              <a:rPr lang="zh-CN" altLang="en-US" dirty="0"/>
              <a:t>坐标系下的图像，</a:t>
            </a:r>
            <a:endParaRPr lang="en-US" altLang="zh-CN" dirty="0"/>
          </a:p>
          <a:p>
            <a:r>
              <a:rPr lang="zh-CN" altLang="en-US" dirty="0"/>
              <a:t>需要变换到</a:t>
            </a:r>
            <a:r>
              <a:rPr lang="en-US" altLang="zh-CN" dirty="0"/>
              <a:t>(</a:t>
            </a:r>
            <a:r>
              <a:rPr lang="en-US" altLang="zh-CN" dirty="0" err="1"/>
              <a:t>x’,y’,z</a:t>
            </a:r>
            <a:r>
              <a:rPr lang="en-US" altLang="zh-CN" dirty="0"/>
              <a:t>’)</a:t>
            </a:r>
            <a:r>
              <a:rPr lang="zh-CN" altLang="en-US" dirty="0"/>
              <a:t>坐标系下，</a:t>
            </a:r>
            <a:endParaRPr lang="en-US" altLang="zh-CN" dirty="0"/>
          </a:p>
          <a:p>
            <a:r>
              <a:rPr lang="zh-CN" altLang="en-US" dirty="0"/>
              <a:t>然后按照之前的绘制方式即可绘制出相机在点</a:t>
            </a:r>
            <a:r>
              <a:rPr lang="en-US" altLang="zh-CN" dirty="0"/>
              <a:t>e</a:t>
            </a:r>
            <a:r>
              <a:rPr lang="zh-CN" altLang="en-US" dirty="0"/>
              <a:t>下的图像。</a:t>
            </a:r>
            <a:endParaRPr lang="en-US" altLang="zh-CN" dirty="0"/>
          </a:p>
          <a:p>
            <a:endParaRPr lang="en-US" altLang="zh-CN" dirty="0"/>
          </a:p>
          <a:p>
            <a:r>
              <a:rPr lang="zh-CN" altLang="en-US" dirty="0"/>
              <a:t>那么接下来就需要求出</a:t>
            </a:r>
            <a:r>
              <a:rPr lang="en-US" altLang="zh-CN" dirty="0"/>
              <a:t>(</a:t>
            </a:r>
            <a:r>
              <a:rPr lang="en-US" altLang="zh-CN" dirty="0" err="1"/>
              <a:t>x’,y’,z</a:t>
            </a:r>
            <a:r>
              <a:rPr lang="en-US" altLang="zh-CN" dirty="0"/>
              <a:t>’)</a:t>
            </a:r>
            <a:r>
              <a:rPr lang="zh-CN" altLang="en-US" dirty="0"/>
              <a:t>的基向量就可以了</a:t>
            </a:r>
            <a:endParaRPr lang="en-US" altLang="zh-CN" dirty="0"/>
          </a:p>
        </p:txBody>
      </p:sp>
      <p:pic>
        <p:nvPicPr>
          <p:cNvPr id="11" name="图片 10">
            <a:extLst>
              <a:ext uri="{FF2B5EF4-FFF2-40B4-BE49-F238E27FC236}">
                <a16:creationId xmlns:a16="http://schemas.microsoft.com/office/drawing/2014/main" id="{286D2401-844F-6E1A-D063-3AE6635CB35C}"/>
              </a:ext>
            </a:extLst>
          </p:cNvPr>
          <p:cNvPicPr>
            <a:picLocks noChangeAspect="1"/>
          </p:cNvPicPr>
          <p:nvPr/>
        </p:nvPicPr>
        <p:blipFill>
          <a:blip r:embed="rId3"/>
          <a:stretch>
            <a:fillRect/>
          </a:stretch>
        </p:blipFill>
        <p:spPr>
          <a:xfrm>
            <a:off x="6030740" y="2475198"/>
            <a:ext cx="5462985" cy="3707527"/>
          </a:xfrm>
          <a:prstGeom prst="rect">
            <a:avLst/>
          </a:prstGeom>
        </p:spPr>
      </p:pic>
    </p:spTree>
    <p:extLst>
      <p:ext uri="{BB962C8B-B14F-4D97-AF65-F5344CB8AC3E}">
        <p14:creationId xmlns:p14="http://schemas.microsoft.com/office/powerpoint/2010/main" val="7643161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1D1EDE2F-CBB0-491E-740A-E94B948BACD1}"/>
              </a:ext>
            </a:extLst>
          </p:cNvPr>
          <p:cNvPicPr>
            <a:picLocks noChangeAspect="1"/>
          </p:cNvPicPr>
          <p:nvPr/>
        </p:nvPicPr>
        <p:blipFill>
          <a:blip r:embed="rId2"/>
          <a:stretch>
            <a:fillRect/>
          </a:stretch>
        </p:blipFill>
        <p:spPr>
          <a:xfrm>
            <a:off x="6783262" y="1415676"/>
            <a:ext cx="4398858" cy="4026648"/>
          </a:xfrm>
          <a:prstGeom prst="rect">
            <a:avLst/>
          </a:prstGeom>
        </p:spPr>
      </p:pic>
      <p:pic>
        <p:nvPicPr>
          <p:cNvPr id="7" name="图片 6">
            <a:extLst>
              <a:ext uri="{FF2B5EF4-FFF2-40B4-BE49-F238E27FC236}">
                <a16:creationId xmlns:a16="http://schemas.microsoft.com/office/drawing/2014/main" id="{F7A97206-6D38-9DC1-5CC9-95DB4FA75445}"/>
              </a:ext>
            </a:extLst>
          </p:cNvPr>
          <p:cNvPicPr>
            <a:picLocks noChangeAspect="1"/>
          </p:cNvPicPr>
          <p:nvPr/>
        </p:nvPicPr>
        <p:blipFill>
          <a:blip r:embed="rId3"/>
          <a:stretch>
            <a:fillRect/>
          </a:stretch>
        </p:blipFill>
        <p:spPr>
          <a:xfrm>
            <a:off x="341832" y="177253"/>
            <a:ext cx="5449060" cy="2476846"/>
          </a:xfrm>
          <a:prstGeom prst="rect">
            <a:avLst/>
          </a:prstGeom>
        </p:spPr>
      </p:pic>
      <p:pic>
        <p:nvPicPr>
          <p:cNvPr id="9" name="图片 8">
            <a:extLst>
              <a:ext uri="{FF2B5EF4-FFF2-40B4-BE49-F238E27FC236}">
                <a16:creationId xmlns:a16="http://schemas.microsoft.com/office/drawing/2014/main" id="{7BD6CA42-DA94-AD8E-46A6-3837B0A15558}"/>
              </a:ext>
            </a:extLst>
          </p:cNvPr>
          <p:cNvPicPr>
            <a:picLocks noChangeAspect="1"/>
          </p:cNvPicPr>
          <p:nvPr/>
        </p:nvPicPr>
        <p:blipFill>
          <a:blip r:embed="rId4"/>
          <a:stretch>
            <a:fillRect/>
          </a:stretch>
        </p:blipFill>
        <p:spPr>
          <a:xfrm>
            <a:off x="341832" y="2654099"/>
            <a:ext cx="5772956" cy="4115374"/>
          </a:xfrm>
          <a:prstGeom prst="rect">
            <a:avLst/>
          </a:prstGeom>
        </p:spPr>
      </p:pic>
    </p:spTree>
    <p:extLst>
      <p:ext uri="{BB962C8B-B14F-4D97-AF65-F5344CB8AC3E}">
        <p14:creationId xmlns:p14="http://schemas.microsoft.com/office/powerpoint/2010/main" val="25140896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C69761E3-DFD4-63E0-854A-82CF8A87CB46}"/>
              </a:ext>
            </a:extLst>
          </p:cNvPr>
          <p:cNvSpPr txBox="1"/>
          <p:nvPr/>
        </p:nvSpPr>
        <p:spPr>
          <a:xfrm>
            <a:off x="484741" y="616945"/>
            <a:ext cx="10455008" cy="369332"/>
          </a:xfrm>
          <a:prstGeom prst="rect">
            <a:avLst/>
          </a:prstGeom>
          <a:noFill/>
        </p:spPr>
        <p:txBody>
          <a:bodyPr wrap="square" rtlCol="0">
            <a:spAutoFit/>
          </a:bodyPr>
          <a:lstStyle/>
          <a:p>
            <a:r>
              <a:rPr lang="en-US" altLang="zh-CN" dirty="0" err="1"/>
              <a:t>ViewPort</a:t>
            </a:r>
            <a:r>
              <a:rPr lang="en-US" altLang="zh-CN" dirty="0"/>
              <a:t> : </a:t>
            </a:r>
            <a:r>
              <a:rPr lang="zh-CN" altLang="en-US" dirty="0"/>
              <a:t>将处于</a:t>
            </a:r>
            <a:r>
              <a:rPr lang="en-US" altLang="zh-CN" dirty="0"/>
              <a:t>[-1,1]*[-1,1]</a:t>
            </a:r>
            <a:r>
              <a:rPr lang="zh-CN" altLang="en-US" dirty="0"/>
              <a:t>上的物体</a:t>
            </a:r>
            <a:r>
              <a:rPr lang="en-US" altLang="zh-CN" dirty="0"/>
              <a:t>vec2f</a:t>
            </a:r>
            <a:r>
              <a:rPr lang="zh-CN" altLang="en-US" dirty="0"/>
              <a:t>坐标值 映射到</a:t>
            </a:r>
            <a:r>
              <a:rPr lang="en-US" altLang="zh-CN" dirty="0"/>
              <a:t>(</a:t>
            </a:r>
            <a:r>
              <a:rPr lang="en-US" altLang="zh-CN" dirty="0" err="1"/>
              <a:t>width,height</a:t>
            </a:r>
            <a:r>
              <a:rPr lang="en-US" altLang="zh-CN" dirty="0"/>
              <a:t>)</a:t>
            </a:r>
            <a:r>
              <a:rPr lang="zh-CN" altLang="en-US" dirty="0"/>
              <a:t>上 </a:t>
            </a:r>
            <a:r>
              <a:rPr lang="en-US" altLang="zh-CN" dirty="0"/>
              <a:t>NDC</a:t>
            </a:r>
            <a:r>
              <a:rPr lang="zh-CN" altLang="en-US" dirty="0"/>
              <a:t>坐标</a:t>
            </a:r>
            <a:r>
              <a:rPr lang="en-US" altLang="zh-CN" dirty="0"/>
              <a:t>-&gt;</a:t>
            </a:r>
            <a:r>
              <a:rPr lang="zh-CN" altLang="en-US" dirty="0"/>
              <a:t>屏幕坐标 </a:t>
            </a:r>
          </a:p>
        </p:txBody>
      </p:sp>
      <p:pic>
        <p:nvPicPr>
          <p:cNvPr id="8" name="图片 7">
            <a:extLst>
              <a:ext uri="{FF2B5EF4-FFF2-40B4-BE49-F238E27FC236}">
                <a16:creationId xmlns:a16="http://schemas.microsoft.com/office/drawing/2014/main" id="{6CF95873-09C8-3B83-6201-9C3F5EBBF0BB}"/>
              </a:ext>
            </a:extLst>
          </p:cNvPr>
          <p:cNvPicPr>
            <a:picLocks noChangeAspect="1"/>
          </p:cNvPicPr>
          <p:nvPr/>
        </p:nvPicPr>
        <p:blipFill>
          <a:blip r:embed="rId2"/>
          <a:stretch>
            <a:fillRect/>
          </a:stretch>
        </p:blipFill>
        <p:spPr>
          <a:xfrm>
            <a:off x="6096000" y="1393767"/>
            <a:ext cx="5884334" cy="3993481"/>
          </a:xfrm>
          <a:prstGeom prst="rect">
            <a:avLst/>
          </a:prstGeom>
        </p:spPr>
      </p:pic>
      <p:pic>
        <p:nvPicPr>
          <p:cNvPr id="4" name="图片 3">
            <a:extLst>
              <a:ext uri="{FF2B5EF4-FFF2-40B4-BE49-F238E27FC236}">
                <a16:creationId xmlns:a16="http://schemas.microsoft.com/office/drawing/2014/main" id="{C8839516-DD62-1F0C-C377-B50CC47C54C0}"/>
              </a:ext>
            </a:extLst>
          </p:cNvPr>
          <p:cNvPicPr>
            <a:picLocks noChangeAspect="1"/>
          </p:cNvPicPr>
          <p:nvPr/>
        </p:nvPicPr>
        <p:blipFill>
          <a:blip r:embed="rId3"/>
          <a:stretch>
            <a:fillRect/>
          </a:stretch>
        </p:blipFill>
        <p:spPr>
          <a:xfrm>
            <a:off x="330104" y="1586077"/>
            <a:ext cx="5600968" cy="3801171"/>
          </a:xfrm>
          <a:prstGeom prst="rect">
            <a:avLst/>
          </a:prstGeom>
        </p:spPr>
      </p:pic>
    </p:spTree>
    <p:extLst>
      <p:ext uri="{BB962C8B-B14F-4D97-AF65-F5344CB8AC3E}">
        <p14:creationId xmlns:p14="http://schemas.microsoft.com/office/powerpoint/2010/main" val="16920837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C69761E3-DFD4-63E0-854A-82CF8A87CB46}"/>
              </a:ext>
            </a:extLst>
          </p:cNvPr>
          <p:cNvSpPr txBox="1"/>
          <p:nvPr/>
        </p:nvSpPr>
        <p:spPr>
          <a:xfrm>
            <a:off x="484741" y="616945"/>
            <a:ext cx="10455008" cy="369332"/>
          </a:xfrm>
          <a:prstGeom prst="rect">
            <a:avLst/>
          </a:prstGeom>
          <a:noFill/>
        </p:spPr>
        <p:txBody>
          <a:bodyPr wrap="square" rtlCol="0">
            <a:spAutoFit/>
          </a:bodyPr>
          <a:lstStyle/>
          <a:p>
            <a:r>
              <a:rPr lang="zh-CN" altLang="en-US" dirty="0"/>
              <a:t>至此对于一个点的从</a:t>
            </a:r>
            <a:r>
              <a:rPr lang="en-US" altLang="zh-CN" dirty="0"/>
              <a:t>obj</a:t>
            </a:r>
            <a:r>
              <a:rPr lang="zh-CN" altLang="en-US" dirty="0"/>
              <a:t>文件中的空间原始坐标，转换到屏幕上的透视投影坐标的变化过程结束了</a:t>
            </a:r>
          </a:p>
        </p:txBody>
      </p:sp>
      <p:pic>
        <p:nvPicPr>
          <p:cNvPr id="5" name="图片 4">
            <a:extLst>
              <a:ext uri="{FF2B5EF4-FFF2-40B4-BE49-F238E27FC236}">
                <a16:creationId xmlns:a16="http://schemas.microsoft.com/office/drawing/2014/main" id="{8989A47A-3688-6E9A-478B-07BE66FBBD5B}"/>
              </a:ext>
            </a:extLst>
          </p:cNvPr>
          <p:cNvPicPr>
            <a:picLocks noChangeAspect="1"/>
          </p:cNvPicPr>
          <p:nvPr/>
        </p:nvPicPr>
        <p:blipFill>
          <a:blip r:embed="rId2"/>
          <a:stretch>
            <a:fillRect/>
          </a:stretch>
        </p:blipFill>
        <p:spPr>
          <a:xfrm>
            <a:off x="2006503" y="1433624"/>
            <a:ext cx="7411484" cy="4982270"/>
          </a:xfrm>
          <a:prstGeom prst="rect">
            <a:avLst/>
          </a:prstGeom>
        </p:spPr>
      </p:pic>
    </p:spTree>
    <p:extLst>
      <p:ext uri="{BB962C8B-B14F-4D97-AF65-F5344CB8AC3E}">
        <p14:creationId xmlns:p14="http://schemas.microsoft.com/office/powerpoint/2010/main" val="191314820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C69761E3-DFD4-63E0-854A-82CF8A87CB46}"/>
              </a:ext>
            </a:extLst>
          </p:cNvPr>
          <p:cNvSpPr txBox="1"/>
          <p:nvPr/>
        </p:nvSpPr>
        <p:spPr>
          <a:xfrm>
            <a:off x="462708" y="418641"/>
            <a:ext cx="10455008" cy="646331"/>
          </a:xfrm>
          <a:prstGeom prst="rect">
            <a:avLst/>
          </a:prstGeom>
          <a:noFill/>
        </p:spPr>
        <p:txBody>
          <a:bodyPr wrap="square" rtlCol="0">
            <a:spAutoFit/>
          </a:bodyPr>
          <a:lstStyle/>
          <a:p>
            <a:r>
              <a:rPr lang="zh-CN" altLang="en-US" dirty="0"/>
              <a:t>对法向量的变换</a:t>
            </a:r>
            <a:endParaRPr lang="en-US" altLang="zh-CN" dirty="0"/>
          </a:p>
          <a:p>
            <a:r>
              <a:rPr lang="zh-CN" altLang="en-US" dirty="0"/>
              <a:t>法向量的转换矩阵等于坐标点的转换矩阵转置的逆矩阵</a:t>
            </a:r>
          </a:p>
        </p:txBody>
      </p:sp>
      <p:pic>
        <p:nvPicPr>
          <p:cNvPr id="4" name="图片 3">
            <a:extLst>
              <a:ext uri="{FF2B5EF4-FFF2-40B4-BE49-F238E27FC236}">
                <a16:creationId xmlns:a16="http://schemas.microsoft.com/office/drawing/2014/main" id="{FC1BBC9E-AE0D-7E56-D0EF-1D3DFC14455E}"/>
              </a:ext>
            </a:extLst>
          </p:cNvPr>
          <p:cNvPicPr>
            <a:picLocks noChangeAspect="1"/>
          </p:cNvPicPr>
          <p:nvPr/>
        </p:nvPicPr>
        <p:blipFill>
          <a:blip r:embed="rId2"/>
          <a:stretch>
            <a:fillRect/>
          </a:stretch>
        </p:blipFill>
        <p:spPr>
          <a:xfrm>
            <a:off x="2115239" y="1180285"/>
            <a:ext cx="7987227" cy="5420638"/>
          </a:xfrm>
          <a:prstGeom prst="rect">
            <a:avLst/>
          </a:prstGeom>
        </p:spPr>
      </p:pic>
    </p:spTree>
    <p:extLst>
      <p:ext uri="{BB962C8B-B14F-4D97-AF65-F5344CB8AC3E}">
        <p14:creationId xmlns:p14="http://schemas.microsoft.com/office/powerpoint/2010/main" val="2288257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C69761E3-DFD4-63E0-854A-82CF8A87CB46}"/>
              </a:ext>
            </a:extLst>
          </p:cNvPr>
          <p:cNvSpPr txBox="1"/>
          <p:nvPr/>
        </p:nvSpPr>
        <p:spPr>
          <a:xfrm>
            <a:off x="462708" y="418641"/>
            <a:ext cx="10455008" cy="369332"/>
          </a:xfrm>
          <a:prstGeom prst="rect">
            <a:avLst/>
          </a:prstGeom>
          <a:noFill/>
        </p:spPr>
        <p:txBody>
          <a:bodyPr wrap="square" rtlCol="0">
            <a:spAutoFit/>
          </a:bodyPr>
          <a:lstStyle/>
          <a:p>
            <a:r>
              <a:rPr lang="zh-CN" altLang="en-US" dirty="0"/>
              <a:t>一般的渲染管线 </a:t>
            </a:r>
            <a:r>
              <a:rPr lang="en-US" altLang="zh-CN" dirty="0"/>
              <a:t>OpenGL</a:t>
            </a:r>
            <a:endParaRPr lang="zh-CN" altLang="en-US" dirty="0"/>
          </a:p>
        </p:txBody>
      </p:sp>
      <p:pic>
        <p:nvPicPr>
          <p:cNvPr id="5" name="图片 4">
            <a:extLst>
              <a:ext uri="{FF2B5EF4-FFF2-40B4-BE49-F238E27FC236}">
                <a16:creationId xmlns:a16="http://schemas.microsoft.com/office/drawing/2014/main" id="{FB7F1271-A1B5-F09A-3BAC-4834F9B5F5AE}"/>
              </a:ext>
            </a:extLst>
          </p:cNvPr>
          <p:cNvPicPr>
            <a:picLocks noChangeAspect="1"/>
          </p:cNvPicPr>
          <p:nvPr/>
        </p:nvPicPr>
        <p:blipFill>
          <a:blip r:embed="rId2"/>
          <a:stretch>
            <a:fillRect/>
          </a:stretch>
        </p:blipFill>
        <p:spPr>
          <a:xfrm>
            <a:off x="548371" y="1001662"/>
            <a:ext cx="10764752" cy="2629267"/>
          </a:xfrm>
          <a:prstGeom prst="rect">
            <a:avLst/>
          </a:prstGeom>
        </p:spPr>
      </p:pic>
      <p:sp>
        <p:nvSpPr>
          <p:cNvPr id="6" name="文本框 5">
            <a:extLst>
              <a:ext uri="{FF2B5EF4-FFF2-40B4-BE49-F238E27FC236}">
                <a16:creationId xmlns:a16="http://schemas.microsoft.com/office/drawing/2014/main" id="{9CE785C4-28D9-1D91-F818-6CED9C003753}"/>
              </a:ext>
            </a:extLst>
          </p:cNvPr>
          <p:cNvSpPr txBox="1"/>
          <p:nvPr/>
        </p:nvSpPr>
        <p:spPr>
          <a:xfrm>
            <a:off x="548371" y="4250675"/>
            <a:ext cx="10455008" cy="923330"/>
          </a:xfrm>
          <a:prstGeom prst="rect">
            <a:avLst/>
          </a:prstGeom>
          <a:noFill/>
        </p:spPr>
        <p:txBody>
          <a:bodyPr wrap="square" rtlCol="0">
            <a:spAutoFit/>
          </a:bodyPr>
          <a:lstStyle/>
          <a:p>
            <a:r>
              <a:rPr lang="zh-CN" altLang="en-US" dirty="0"/>
              <a:t>我们在</a:t>
            </a:r>
            <a:r>
              <a:rPr lang="en-US" altLang="zh-CN" dirty="0"/>
              <a:t>main</a:t>
            </a:r>
            <a:r>
              <a:rPr lang="zh-CN" altLang="en-US" dirty="0"/>
              <a:t>函数中完成了初始化，然后调用了顶点着色器</a:t>
            </a:r>
            <a:r>
              <a:rPr lang="en-US" altLang="zh-CN" dirty="0"/>
              <a:t>--</a:t>
            </a:r>
            <a:r>
              <a:rPr lang="zh-CN" altLang="en-US" dirty="0"/>
              <a:t>两个</a:t>
            </a:r>
            <a:r>
              <a:rPr lang="en-US" altLang="zh-CN" dirty="0"/>
              <a:t>for</a:t>
            </a:r>
            <a:r>
              <a:rPr lang="zh-CN" altLang="en-US" dirty="0"/>
              <a:t>循环的嵌套。</a:t>
            </a:r>
            <a:endParaRPr lang="en-US" altLang="zh-CN" dirty="0"/>
          </a:p>
          <a:p>
            <a:r>
              <a:rPr lang="zh-CN" altLang="en-US" dirty="0"/>
              <a:t>然后我们绘制三角形的那个函数是光栅化的操作，其中对每个点的绘制又调用了片段着色器。</a:t>
            </a:r>
            <a:endParaRPr lang="en-US" altLang="zh-CN" dirty="0"/>
          </a:p>
          <a:p>
            <a:r>
              <a:rPr lang="zh-CN" altLang="en-US" dirty="0"/>
              <a:t>之后就是考虑</a:t>
            </a:r>
            <a:r>
              <a:rPr lang="en-US" altLang="zh-CN" dirty="0" err="1"/>
              <a:t>z-buffer</a:t>
            </a:r>
            <a:r>
              <a:rPr lang="zh-CN" altLang="en-US" dirty="0"/>
              <a:t>这些了。</a:t>
            </a:r>
          </a:p>
        </p:txBody>
      </p:sp>
    </p:spTree>
    <p:extLst>
      <p:ext uri="{BB962C8B-B14F-4D97-AF65-F5344CB8AC3E}">
        <p14:creationId xmlns:p14="http://schemas.microsoft.com/office/powerpoint/2010/main" val="38757993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B5DF206B-2419-2CEB-C57A-8560798268E2}"/>
              </a:ext>
            </a:extLst>
          </p:cNvPr>
          <p:cNvSpPr txBox="1"/>
          <p:nvPr/>
        </p:nvSpPr>
        <p:spPr>
          <a:xfrm>
            <a:off x="571500" y="466725"/>
            <a:ext cx="2667000" cy="369332"/>
          </a:xfrm>
          <a:prstGeom prst="rect">
            <a:avLst/>
          </a:prstGeom>
          <a:noFill/>
        </p:spPr>
        <p:txBody>
          <a:bodyPr wrap="square" rtlCol="0">
            <a:spAutoFit/>
          </a:bodyPr>
          <a:lstStyle/>
          <a:p>
            <a:r>
              <a:rPr lang="zh-CN" altLang="en-US" dirty="0"/>
              <a:t>三角形的渲染</a:t>
            </a:r>
          </a:p>
        </p:txBody>
      </p:sp>
      <p:sp>
        <p:nvSpPr>
          <p:cNvPr id="11" name="文本框 10">
            <a:extLst>
              <a:ext uri="{FF2B5EF4-FFF2-40B4-BE49-F238E27FC236}">
                <a16:creationId xmlns:a16="http://schemas.microsoft.com/office/drawing/2014/main" id="{FB83B002-B326-5B87-923B-3A62EB402407}"/>
              </a:ext>
            </a:extLst>
          </p:cNvPr>
          <p:cNvSpPr txBox="1"/>
          <p:nvPr/>
        </p:nvSpPr>
        <p:spPr>
          <a:xfrm>
            <a:off x="444500" y="1245017"/>
            <a:ext cx="7035800" cy="1754326"/>
          </a:xfrm>
          <a:prstGeom prst="rect">
            <a:avLst/>
          </a:prstGeom>
          <a:noFill/>
        </p:spPr>
        <p:txBody>
          <a:bodyPr wrap="square" rtlCol="0">
            <a:spAutoFit/>
          </a:bodyPr>
          <a:lstStyle/>
          <a:p>
            <a:r>
              <a:rPr lang="zh-CN" altLang="en-US" dirty="0"/>
              <a:t>绘制对称：绘制顺序不按照传入的顶点顺序</a:t>
            </a:r>
            <a:endParaRPr lang="en-US" altLang="zh-CN" dirty="0"/>
          </a:p>
          <a:p>
            <a:r>
              <a:rPr lang="zh-CN" altLang="en-US" dirty="0"/>
              <a:t>两个三角形的公共顶点：由于光栅化的舍入，它们之间不应该有孔</a:t>
            </a:r>
            <a:endParaRPr lang="en-US" altLang="zh-CN" dirty="0"/>
          </a:p>
          <a:p>
            <a:endParaRPr lang="en-US" altLang="zh-CN" dirty="0"/>
          </a:p>
          <a:p>
            <a:pPr marL="342900" indent="-342900">
              <a:buAutoNum type="arabicPeriod"/>
            </a:pPr>
            <a:r>
              <a:rPr lang="zh-CN" altLang="en-US" dirty="0"/>
              <a:t>按</a:t>
            </a:r>
            <a:r>
              <a:rPr lang="en-US" altLang="zh-CN" dirty="0"/>
              <a:t>y</a:t>
            </a:r>
            <a:r>
              <a:rPr lang="zh-CN" altLang="en-US" dirty="0"/>
              <a:t>坐标对三角形顶点进行排序</a:t>
            </a:r>
            <a:endParaRPr lang="en-US" altLang="zh-CN" dirty="0"/>
          </a:p>
          <a:p>
            <a:pPr marL="342900" indent="-342900">
              <a:buAutoNum type="arabicPeriod"/>
            </a:pPr>
            <a:r>
              <a:rPr lang="zh-CN" altLang="en-US" dirty="0"/>
              <a:t>同时光栅化三角形的左侧和右侧</a:t>
            </a:r>
            <a:endParaRPr lang="en-US" altLang="zh-CN" dirty="0"/>
          </a:p>
          <a:p>
            <a:pPr marL="342900" indent="-342900">
              <a:buAutoNum type="arabicPeriod"/>
            </a:pPr>
            <a:r>
              <a:rPr lang="zh-CN" altLang="en-US" dirty="0"/>
              <a:t>在左右边界点之间画一条水平线段</a:t>
            </a:r>
            <a:endParaRPr lang="en-US" altLang="zh-CN" dirty="0"/>
          </a:p>
        </p:txBody>
      </p:sp>
      <p:sp>
        <p:nvSpPr>
          <p:cNvPr id="2" name="文本框 1">
            <a:extLst>
              <a:ext uri="{FF2B5EF4-FFF2-40B4-BE49-F238E27FC236}">
                <a16:creationId xmlns:a16="http://schemas.microsoft.com/office/drawing/2014/main" id="{07199A70-866E-1B87-375A-9A2514430192}"/>
              </a:ext>
            </a:extLst>
          </p:cNvPr>
          <p:cNvSpPr txBox="1"/>
          <p:nvPr/>
        </p:nvSpPr>
        <p:spPr>
          <a:xfrm>
            <a:off x="304800" y="3429000"/>
            <a:ext cx="9563100" cy="923330"/>
          </a:xfrm>
          <a:prstGeom prst="rect">
            <a:avLst/>
          </a:prstGeom>
          <a:noFill/>
        </p:spPr>
        <p:txBody>
          <a:bodyPr wrap="square" rtlCol="0">
            <a:spAutoFit/>
          </a:bodyPr>
          <a:lstStyle/>
          <a:p>
            <a:r>
              <a:rPr lang="zh-CN" altLang="en-US" dirty="0"/>
              <a:t>第一种方法，利用线扫描，就是利用</a:t>
            </a:r>
            <a:r>
              <a:rPr lang="en-US" altLang="zh-CN" dirty="0"/>
              <a:t>y</a:t>
            </a:r>
            <a:r>
              <a:rPr lang="zh-CN" altLang="en-US" dirty="0"/>
              <a:t>值来区分绘画分段，</a:t>
            </a:r>
            <a:r>
              <a:rPr lang="en-US" altLang="zh-CN" dirty="0" err="1"/>
              <a:t>ymin</a:t>
            </a:r>
            <a:r>
              <a:rPr lang="en-US" altLang="zh-CN" dirty="0"/>
              <a:t>-&gt;</a:t>
            </a:r>
            <a:r>
              <a:rPr lang="en-US" altLang="zh-CN" dirty="0" err="1"/>
              <a:t>ymid</a:t>
            </a:r>
            <a:r>
              <a:rPr lang="en-US" altLang="zh-CN" dirty="0"/>
              <a:t>  </a:t>
            </a:r>
            <a:r>
              <a:rPr lang="en-US" altLang="zh-CN" dirty="0" err="1"/>
              <a:t>ymid</a:t>
            </a:r>
            <a:r>
              <a:rPr lang="en-US" altLang="zh-CN" dirty="0"/>
              <a:t>-&gt;</a:t>
            </a:r>
            <a:r>
              <a:rPr lang="en-US" altLang="zh-CN" dirty="0" err="1"/>
              <a:t>ymax</a:t>
            </a:r>
            <a:endParaRPr lang="en-US" altLang="zh-CN" dirty="0"/>
          </a:p>
          <a:p>
            <a:endParaRPr lang="en-US" altLang="zh-CN" dirty="0"/>
          </a:p>
          <a:p>
            <a:r>
              <a:rPr lang="zh-CN" altLang="en-US" dirty="0"/>
              <a:t>那么对于每段的</a:t>
            </a:r>
            <a:r>
              <a:rPr lang="en-US" altLang="zh-CN" dirty="0"/>
              <a:t>y</a:t>
            </a:r>
            <a:r>
              <a:rPr lang="zh-CN" altLang="en-US" dirty="0"/>
              <a:t>，</a:t>
            </a:r>
            <a:r>
              <a:rPr lang="en-US" altLang="zh-CN" dirty="0"/>
              <a:t>x</a:t>
            </a:r>
            <a:r>
              <a:rPr lang="zh-CN" altLang="en-US" dirty="0"/>
              <a:t>的范围是确定的，有两条直线的反斜率可以求出</a:t>
            </a:r>
            <a:endParaRPr lang="en-US" altLang="zh-CN" dirty="0"/>
          </a:p>
        </p:txBody>
      </p:sp>
    </p:spTree>
    <p:extLst>
      <p:ext uri="{BB962C8B-B14F-4D97-AF65-F5344CB8AC3E}">
        <p14:creationId xmlns:p14="http://schemas.microsoft.com/office/powerpoint/2010/main" val="21666936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C69761E3-DFD4-63E0-854A-82CF8A87CB46}"/>
              </a:ext>
            </a:extLst>
          </p:cNvPr>
          <p:cNvSpPr txBox="1"/>
          <p:nvPr/>
        </p:nvSpPr>
        <p:spPr>
          <a:xfrm>
            <a:off x="1079227" y="6439358"/>
            <a:ext cx="1404328" cy="369332"/>
          </a:xfrm>
          <a:prstGeom prst="rect">
            <a:avLst/>
          </a:prstGeom>
          <a:noFill/>
        </p:spPr>
        <p:txBody>
          <a:bodyPr wrap="square" rtlCol="0">
            <a:spAutoFit/>
          </a:bodyPr>
          <a:lstStyle/>
          <a:p>
            <a:r>
              <a:rPr lang="zh-CN" altLang="en-US" dirty="0"/>
              <a:t>全局坐标系</a:t>
            </a:r>
            <a:endParaRPr lang="en-US" altLang="zh-CN" dirty="0"/>
          </a:p>
        </p:txBody>
      </p:sp>
      <p:pic>
        <p:nvPicPr>
          <p:cNvPr id="1028" name="Picture 4">
            <a:extLst>
              <a:ext uri="{FF2B5EF4-FFF2-40B4-BE49-F238E27FC236}">
                <a16:creationId xmlns:a16="http://schemas.microsoft.com/office/drawing/2014/main" id="{C9DB52D9-F66A-6C31-8126-39A995CAD6C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303" y="2698214"/>
            <a:ext cx="3741145" cy="374114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8410558E-78D1-2D75-8D2A-A9CB7FBFB5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39448" y="2698213"/>
            <a:ext cx="3741145" cy="3741145"/>
          </a:xfrm>
          <a:prstGeom prst="rect">
            <a:avLst/>
          </a:prstGeom>
          <a:noFill/>
          <a:extLst>
            <a:ext uri="{909E8E84-426E-40DD-AFC4-6F175D3DCCD1}">
              <a14:hiddenFill xmlns:a14="http://schemas.microsoft.com/office/drawing/2010/main">
                <a:solidFill>
                  <a:srgbClr val="FFFFFF"/>
                </a:solidFill>
              </a14:hiddenFill>
            </a:ext>
          </a:extLst>
        </p:spPr>
      </p:pic>
      <p:pic>
        <p:nvPicPr>
          <p:cNvPr id="4" name="图片 3">
            <a:extLst>
              <a:ext uri="{FF2B5EF4-FFF2-40B4-BE49-F238E27FC236}">
                <a16:creationId xmlns:a16="http://schemas.microsoft.com/office/drawing/2014/main" id="{2E1ECC2E-25B1-DF4B-0D3B-077ACFC6CE23}"/>
              </a:ext>
            </a:extLst>
          </p:cNvPr>
          <p:cNvPicPr>
            <a:picLocks noChangeAspect="1"/>
          </p:cNvPicPr>
          <p:nvPr/>
        </p:nvPicPr>
        <p:blipFill>
          <a:blip r:embed="rId4"/>
          <a:stretch>
            <a:fillRect/>
          </a:stretch>
        </p:blipFill>
        <p:spPr>
          <a:xfrm>
            <a:off x="7756929" y="2819398"/>
            <a:ext cx="4236768" cy="3741146"/>
          </a:xfrm>
          <a:prstGeom prst="rect">
            <a:avLst/>
          </a:prstGeom>
        </p:spPr>
      </p:pic>
      <p:sp>
        <p:nvSpPr>
          <p:cNvPr id="3" name="文本框 2">
            <a:extLst>
              <a:ext uri="{FF2B5EF4-FFF2-40B4-BE49-F238E27FC236}">
                <a16:creationId xmlns:a16="http://schemas.microsoft.com/office/drawing/2014/main" id="{24AC7765-1665-2D95-BB74-864977C8D089}"/>
              </a:ext>
            </a:extLst>
          </p:cNvPr>
          <p:cNvSpPr txBox="1"/>
          <p:nvPr/>
        </p:nvSpPr>
        <p:spPr>
          <a:xfrm>
            <a:off x="582516" y="297456"/>
            <a:ext cx="10455008" cy="2308324"/>
          </a:xfrm>
          <a:prstGeom prst="rect">
            <a:avLst/>
          </a:prstGeom>
          <a:noFill/>
        </p:spPr>
        <p:txBody>
          <a:bodyPr wrap="square" rtlCol="0">
            <a:spAutoFit/>
          </a:bodyPr>
          <a:lstStyle/>
          <a:p>
            <a:r>
              <a:rPr lang="zh-CN" altLang="en-US" dirty="0"/>
              <a:t>法线贴图</a:t>
            </a:r>
            <a:endParaRPr lang="en-US" altLang="zh-CN" dirty="0"/>
          </a:p>
          <a:p>
            <a:r>
              <a:rPr lang="zh-CN" altLang="en-US" dirty="0"/>
              <a:t>本质上就是一种纹理贴图，</a:t>
            </a:r>
            <a:endParaRPr lang="en-US" altLang="zh-CN" dirty="0"/>
          </a:p>
          <a:p>
            <a:r>
              <a:rPr lang="zh-CN" altLang="en-US" dirty="0"/>
              <a:t>将图中颜色的</a:t>
            </a:r>
            <a:r>
              <a:rPr lang="en-US" altLang="zh-CN" dirty="0"/>
              <a:t>RGB</a:t>
            </a:r>
            <a:r>
              <a:rPr lang="zh-CN" altLang="en-US" dirty="0"/>
              <a:t>值解释为</a:t>
            </a:r>
            <a:r>
              <a:rPr lang="en-US" altLang="zh-CN" dirty="0" err="1"/>
              <a:t>xyz</a:t>
            </a:r>
            <a:r>
              <a:rPr lang="zh-CN" altLang="en-US" dirty="0"/>
              <a:t>值，那么这张图片将表示每个像素的法线向量</a:t>
            </a:r>
            <a:endParaRPr lang="en-US" altLang="zh-CN" dirty="0"/>
          </a:p>
          <a:p>
            <a:endParaRPr lang="en-US" altLang="zh-CN" dirty="0"/>
          </a:p>
          <a:p>
            <a:r>
              <a:rPr lang="zh-CN" altLang="en-US" dirty="0"/>
              <a:t>那么我们在绘制的过程中完全可以这样做，之前是顶点的法线坐标插值得到像素的法线坐标再与光线相乘</a:t>
            </a:r>
            <a:endParaRPr lang="en-US" altLang="zh-CN" dirty="0"/>
          </a:p>
          <a:p>
            <a:r>
              <a:rPr lang="zh-CN" altLang="en-US" dirty="0"/>
              <a:t>而现在我们获得了每个像素的法线坐标所以可以直接根据我们求得的</a:t>
            </a:r>
            <a:r>
              <a:rPr lang="en-US" altLang="zh-CN" dirty="0" err="1"/>
              <a:t>uv</a:t>
            </a:r>
            <a:r>
              <a:rPr lang="zh-CN" altLang="en-US" dirty="0"/>
              <a:t>坐标在法线贴图中找到对应像素的法线向量</a:t>
            </a:r>
          </a:p>
        </p:txBody>
      </p:sp>
      <p:sp>
        <p:nvSpPr>
          <p:cNvPr id="5" name="文本框 4">
            <a:extLst>
              <a:ext uri="{FF2B5EF4-FFF2-40B4-BE49-F238E27FC236}">
                <a16:creationId xmlns:a16="http://schemas.microsoft.com/office/drawing/2014/main" id="{4CD6DFF1-2ECD-F3BF-73A4-A55E1D154090}"/>
              </a:ext>
            </a:extLst>
          </p:cNvPr>
          <p:cNvSpPr txBox="1"/>
          <p:nvPr/>
        </p:nvSpPr>
        <p:spPr>
          <a:xfrm>
            <a:off x="5306915" y="6439358"/>
            <a:ext cx="1771217" cy="369332"/>
          </a:xfrm>
          <a:prstGeom prst="rect">
            <a:avLst/>
          </a:prstGeom>
          <a:noFill/>
        </p:spPr>
        <p:txBody>
          <a:bodyPr wrap="square" rtlCol="0">
            <a:spAutoFit/>
          </a:bodyPr>
          <a:lstStyle/>
          <a:p>
            <a:r>
              <a:rPr lang="en-US" altLang="zh-CN" b="0" i="0" dirty="0" err="1">
                <a:solidFill>
                  <a:srgbClr val="0E1116"/>
                </a:solidFill>
                <a:effectLst/>
                <a:latin typeface="-apple-system"/>
              </a:rPr>
              <a:t>Darboux</a:t>
            </a:r>
            <a:r>
              <a:rPr lang="zh-CN" altLang="en-US" dirty="0"/>
              <a:t>坐标系</a:t>
            </a:r>
            <a:endParaRPr lang="en-US" altLang="zh-CN" dirty="0"/>
          </a:p>
        </p:txBody>
      </p:sp>
    </p:spTree>
    <p:extLst>
      <p:ext uri="{BB962C8B-B14F-4D97-AF65-F5344CB8AC3E}">
        <p14:creationId xmlns:p14="http://schemas.microsoft.com/office/powerpoint/2010/main" val="372080901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241378-5705-F3F2-549E-A6713E23594D}"/>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6D9CE598-1376-185D-2146-22B0AA99BC3E}"/>
              </a:ext>
            </a:extLst>
          </p:cNvPr>
          <p:cNvSpPr txBox="1"/>
          <p:nvPr/>
        </p:nvSpPr>
        <p:spPr>
          <a:xfrm>
            <a:off x="462708" y="418641"/>
            <a:ext cx="10455008" cy="369332"/>
          </a:xfrm>
          <a:prstGeom prst="rect">
            <a:avLst/>
          </a:prstGeom>
          <a:noFill/>
        </p:spPr>
        <p:txBody>
          <a:bodyPr wrap="square" rtlCol="0">
            <a:spAutoFit/>
          </a:bodyPr>
          <a:lstStyle/>
          <a:p>
            <a:r>
              <a:rPr lang="zh-CN" altLang="en-US" dirty="0"/>
              <a:t>更加真实的渲染：环境光照</a:t>
            </a:r>
            <a:r>
              <a:rPr lang="en-US" altLang="zh-CN" dirty="0"/>
              <a:t>+</a:t>
            </a:r>
            <a:r>
              <a:rPr lang="zh-CN" altLang="en-US" dirty="0"/>
              <a:t>漫反射</a:t>
            </a:r>
            <a:r>
              <a:rPr lang="en-US" altLang="zh-CN" dirty="0"/>
              <a:t>(</a:t>
            </a:r>
            <a:r>
              <a:rPr lang="zh-CN" altLang="en-US" dirty="0"/>
              <a:t>前面的工作</a:t>
            </a:r>
            <a:r>
              <a:rPr lang="en-US" altLang="zh-CN" dirty="0"/>
              <a:t>)+</a:t>
            </a:r>
            <a:r>
              <a:rPr lang="zh-CN" altLang="en-US" dirty="0"/>
              <a:t>镜面反射</a:t>
            </a:r>
            <a:endParaRPr lang="en-US" altLang="zh-CN" dirty="0"/>
          </a:p>
        </p:txBody>
      </p:sp>
      <p:pic>
        <p:nvPicPr>
          <p:cNvPr id="5" name="图片 4">
            <a:extLst>
              <a:ext uri="{FF2B5EF4-FFF2-40B4-BE49-F238E27FC236}">
                <a16:creationId xmlns:a16="http://schemas.microsoft.com/office/drawing/2014/main" id="{1FA87F6B-4193-CB56-5CE6-98E10F70D394}"/>
              </a:ext>
            </a:extLst>
          </p:cNvPr>
          <p:cNvPicPr>
            <a:picLocks noChangeAspect="1"/>
          </p:cNvPicPr>
          <p:nvPr/>
        </p:nvPicPr>
        <p:blipFill>
          <a:blip r:embed="rId2"/>
          <a:stretch>
            <a:fillRect/>
          </a:stretch>
        </p:blipFill>
        <p:spPr>
          <a:xfrm>
            <a:off x="660310" y="1065360"/>
            <a:ext cx="10059804" cy="2943636"/>
          </a:xfrm>
          <a:prstGeom prst="rect">
            <a:avLst/>
          </a:prstGeom>
        </p:spPr>
      </p:pic>
      <p:sp>
        <p:nvSpPr>
          <p:cNvPr id="6" name="文本框 5">
            <a:extLst>
              <a:ext uri="{FF2B5EF4-FFF2-40B4-BE49-F238E27FC236}">
                <a16:creationId xmlns:a16="http://schemas.microsoft.com/office/drawing/2014/main" id="{E59EEC4E-8661-CE92-9DE3-B8F123D26C54}"/>
              </a:ext>
            </a:extLst>
          </p:cNvPr>
          <p:cNvSpPr txBox="1"/>
          <p:nvPr/>
        </p:nvSpPr>
        <p:spPr>
          <a:xfrm>
            <a:off x="507864" y="4021725"/>
            <a:ext cx="6084848" cy="646331"/>
          </a:xfrm>
          <a:prstGeom prst="rect">
            <a:avLst/>
          </a:prstGeom>
          <a:noFill/>
        </p:spPr>
        <p:txBody>
          <a:bodyPr wrap="square" rtlCol="0">
            <a:spAutoFit/>
          </a:bodyPr>
          <a:lstStyle/>
          <a:p>
            <a:r>
              <a:rPr lang="zh-CN" altLang="en-US" dirty="0"/>
              <a:t>对于漫反射我们认为所有的反射线都会入射到人眼。</a:t>
            </a:r>
            <a:endParaRPr lang="en-US" altLang="zh-CN" dirty="0"/>
          </a:p>
          <a:p>
            <a:r>
              <a:rPr lang="zh-CN" altLang="en-US" dirty="0"/>
              <a:t>但对于镜面反射只有反射线恰好射入人眼，才会被看到</a:t>
            </a:r>
            <a:endParaRPr lang="en-US" altLang="zh-CN" dirty="0"/>
          </a:p>
        </p:txBody>
      </p:sp>
      <p:pic>
        <p:nvPicPr>
          <p:cNvPr id="8" name="图片 7">
            <a:extLst>
              <a:ext uri="{FF2B5EF4-FFF2-40B4-BE49-F238E27FC236}">
                <a16:creationId xmlns:a16="http://schemas.microsoft.com/office/drawing/2014/main" id="{BACEA476-DC1E-D5D1-E94E-492BFBCE901B}"/>
              </a:ext>
            </a:extLst>
          </p:cNvPr>
          <p:cNvPicPr>
            <a:picLocks noChangeAspect="1"/>
          </p:cNvPicPr>
          <p:nvPr/>
        </p:nvPicPr>
        <p:blipFill>
          <a:blip r:embed="rId3"/>
          <a:stretch>
            <a:fillRect/>
          </a:stretch>
        </p:blipFill>
        <p:spPr>
          <a:xfrm>
            <a:off x="7656638" y="3914364"/>
            <a:ext cx="3875052" cy="2892072"/>
          </a:xfrm>
          <a:prstGeom prst="rect">
            <a:avLst/>
          </a:prstGeom>
        </p:spPr>
      </p:pic>
      <p:sp>
        <p:nvSpPr>
          <p:cNvPr id="9" name="文本框 8">
            <a:extLst>
              <a:ext uri="{FF2B5EF4-FFF2-40B4-BE49-F238E27FC236}">
                <a16:creationId xmlns:a16="http://schemas.microsoft.com/office/drawing/2014/main" id="{C8D8576A-0182-2EE2-75E7-1F8712E9A0FC}"/>
              </a:ext>
            </a:extLst>
          </p:cNvPr>
          <p:cNvSpPr txBox="1"/>
          <p:nvPr/>
        </p:nvSpPr>
        <p:spPr>
          <a:xfrm>
            <a:off x="462708" y="5037234"/>
            <a:ext cx="6084848" cy="923330"/>
          </a:xfrm>
          <a:prstGeom prst="rect">
            <a:avLst/>
          </a:prstGeom>
          <a:noFill/>
        </p:spPr>
        <p:txBody>
          <a:bodyPr wrap="square" rtlCol="0">
            <a:spAutoFit/>
          </a:bodyPr>
          <a:lstStyle/>
          <a:p>
            <a:r>
              <a:rPr lang="zh-CN" altLang="en-US" dirty="0"/>
              <a:t>我们之前的工作认为向量</a:t>
            </a:r>
            <a:r>
              <a:rPr lang="en-US" altLang="zh-CN" dirty="0"/>
              <a:t>v</a:t>
            </a:r>
            <a:r>
              <a:rPr lang="zh-CN" altLang="en-US" dirty="0"/>
              <a:t>和向量</a:t>
            </a:r>
            <a:r>
              <a:rPr lang="en-US" altLang="zh-CN" dirty="0"/>
              <a:t>r</a:t>
            </a:r>
            <a:r>
              <a:rPr lang="zh-CN" altLang="en-US" dirty="0"/>
              <a:t>始终是处在同一条直线上，所以只计算了法线</a:t>
            </a:r>
            <a:r>
              <a:rPr lang="en-US" altLang="zh-CN" dirty="0"/>
              <a:t>n</a:t>
            </a:r>
            <a:r>
              <a:rPr lang="zh-CN" altLang="en-US" dirty="0"/>
              <a:t>和入射光照的向量</a:t>
            </a:r>
            <a:r>
              <a:rPr lang="en-US" altLang="zh-CN" dirty="0"/>
              <a:t>l</a:t>
            </a:r>
            <a:r>
              <a:rPr lang="zh-CN" altLang="en-US" dirty="0"/>
              <a:t>的夹角余弦。</a:t>
            </a:r>
            <a:endParaRPr lang="en-US" altLang="zh-CN" dirty="0"/>
          </a:p>
          <a:p>
            <a:r>
              <a:rPr lang="zh-CN" altLang="en-US" dirty="0"/>
              <a:t>但实际情况还需要考虑反射向量</a:t>
            </a:r>
            <a:r>
              <a:rPr lang="en-US" altLang="zh-CN" dirty="0"/>
              <a:t>r</a:t>
            </a:r>
            <a:r>
              <a:rPr lang="zh-CN" altLang="en-US" dirty="0"/>
              <a:t>和人眼向量</a:t>
            </a:r>
            <a:r>
              <a:rPr lang="en-US" altLang="zh-CN" dirty="0"/>
              <a:t>v</a:t>
            </a:r>
            <a:r>
              <a:rPr lang="zh-CN" altLang="en-US" dirty="0"/>
              <a:t>的夹角余弦</a:t>
            </a:r>
            <a:endParaRPr lang="en-US" altLang="zh-CN" dirty="0"/>
          </a:p>
        </p:txBody>
      </p:sp>
    </p:spTree>
    <p:extLst>
      <p:ext uri="{BB962C8B-B14F-4D97-AF65-F5344CB8AC3E}">
        <p14:creationId xmlns:p14="http://schemas.microsoft.com/office/powerpoint/2010/main" val="162319614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B415E4-20EE-D48B-C540-71E28293B760}"/>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AE8A7C3D-688A-317A-86B0-882E65CADD96}"/>
              </a:ext>
            </a:extLst>
          </p:cNvPr>
          <p:cNvSpPr txBox="1"/>
          <p:nvPr/>
        </p:nvSpPr>
        <p:spPr>
          <a:xfrm>
            <a:off x="462708" y="418641"/>
            <a:ext cx="10455008" cy="369332"/>
          </a:xfrm>
          <a:prstGeom prst="rect">
            <a:avLst/>
          </a:prstGeom>
          <a:noFill/>
        </p:spPr>
        <p:txBody>
          <a:bodyPr wrap="square" rtlCol="0">
            <a:spAutoFit/>
          </a:bodyPr>
          <a:lstStyle/>
          <a:p>
            <a:r>
              <a:rPr lang="zh-CN" altLang="en-US" dirty="0"/>
              <a:t>镜面反射</a:t>
            </a:r>
            <a:endParaRPr lang="en-US" altLang="zh-CN" dirty="0"/>
          </a:p>
        </p:txBody>
      </p:sp>
      <p:sp>
        <p:nvSpPr>
          <p:cNvPr id="6" name="文本框 5">
            <a:extLst>
              <a:ext uri="{FF2B5EF4-FFF2-40B4-BE49-F238E27FC236}">
                <a16:creationId xmlns:a16="http://schemas.microsoft.com/office/drawing/2014/main" id="{50617D5B-6F9F-82F0-BAD5-8AC2A2C88E94}"/>
              </a:ext>
            </a:extLst>
          </p:cNvPr>
          <p:cNvSpPr txBox="1"/>
          <p:nvPr/>
        </p:nvSpPr>
        <p:spPr>
          <a:xfrm>
            <a:off x="558710" y="1054411"/>
            <a:ext cx="6084848" cy="369332"/>
          </a:xfrm>
          <a:prstGeom prst="rect">
            <a:avLst/>
          </a:prstGeom>
          <a:noFill/>
        </p:spPr>
        <p:txBody>
          <a:bodyPr wrap="square" rtlCol="0">
            <a:spAutoFit/>
          </a:bodyPr>
          <a:lstStyle/>
          <a:p>
            <a:r>
              <a:rPr lang="zh-CN" altLang="en-US" dirty="0"/>
              <a:t>求取向量</a:t>
            </a:r>
            <a:r>
              <a:rPr lang="en-US" altLang="zh-CN" dirty="0"/>
              <a:t>r</a:t>
            </a:r>
            <a:r>
              <a:rPr lang="zh-CN" altLang="en-US" dirty="0"/>
              <a:t>：根据法线向量</a:t>
            </a:r>
            <a:r>
              <a:rPr lang="en-US" altLang="zh-CN" dirty="0"/>
              <a:t>n</a:t>
            </a:r>
            <a:r>
              <a:rPr lang="zh-CN" altLang="en-US" dirty="0"/>
              <a:t>和入射向量</a:t>
            </a:r>
            <a:r>
              <a:rPr lang="en-US" altLang="zh-CN" dirty="0"/>
              <a:t>l</a:t>
            </a:r>
          </a:p>
        </p:txBody>
      </p:sp>
      <p:pic>
        <p:nvPicPr>
          <p:cNvPr id="8" name="图片 7">
            <a:extLst>
              <a:ext uri="{FF2B5EF4-FFF2-40B4-BE49-F238E27FC236}">
                <a16:creationId xmlns:a16="http://schemas.microsoft.com/office/drawing/2014/main" id="{25E3E7F0-1273-83AF-A246-077DA50F3806}"/>
              </a:ext>
            </a:extLst>
          </p:cNvPr>
          <p:cNvPicPr>
            <a:picLocks noChangeAspect="1"/>
          </p:cNvPicPr>
          <p:nvPr/>
        </p:nvPicPr>
        <p:blipFill>
          <a:blip r:embed="rId2"/>
          <a:stretch>
            <a:fillRect/>
          </a:stretch>
        </p:blipFill>
        <p:spPr>
          <a:xfrm>
            <a:off x="7758238" y="536928"/>
            <a:ext cx="3875052" cy="2892072"/>
          </a:xfrm>
          <a:prstGeom prst="rect">
            <a:avLst/>
          </a:prstGeom>
        </p:spPr>
      </p:pic>
      <p:pic>
        <p:nvPicPr>
          <p:cNvPr id="4" name="图片 3">
            <a:extLst>
              <a:ext uri="{FF2B5EF4-FFF2-40B4-BE49-F238E27FC236}">
                <a16:creationId xmlns:a16="http://schemas.microsoft.com/office/drawing/2014/main" id="{B0F7C9A0-2644-7812-B198-EF49AD61E41D}"/>
              </a:ext>
            </a:extLst>
          </p:cNvPr>
          <p:cNvPicPr>
            <a:picLocks noChangeAspect="1"/>
          </p:cNvPicPr>
          <p:nvPr/>
        </p:nvPicPr>
        <p:blipFill>
          <a:blip r:embed="rId3"/>
          <a:stretch>
            <a:fillRect/>
          </a:stretch>
        </p:blipFill>
        <p:spPr>
          <a:xfrm>
            <a:off x="371708" y="1822533"/>
            <a:ext cx="6458851" cy="3867690"/>
          </a:xfrm>
          <a:prstGeom prst="rect">
            <a:avLst/>
          </a:prstGeom>
        </p:spPr>
      </p:pic>
    </p:spTree>
    <p:extLst>
      <p:ext uri="{BB962C8B-B14F-4D97-AF65-F5344CB8AC3E}">
        <p14:creationId xmlns:p14="http://schemas.microsoft.com/office/powerpoint/2010/main" val="86966715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841236-31B6-9F58-3E45-9216B0B86E9B}"/>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B378EE78-571E-2597-C4B1-F7952A875321}"/>
              </a:ext>
            </a:extLst>
          </p:cNvPr>
          <p:cNvSpPr txBox="1"/>
          <p:nvPr/>
        </p:nvSpPr>
        <p:spPr>
          <a:xfrm>
            <a:off x="462708" y="418641"/>
            <a:ext cx="10455008" cy="369332"/>
          </a:xfrm>
          <a:prstGeom prst="rect">
            <a:avLst/>
          </a:prstGeom>
          <a:noFill/>
        </p:spPr>
        <p:txBody>
          <a:bodyPr wrap="square" rtlCol="0">
            <a:spAutoFit/>
          </a:bodyPr>
          <a:lstStyle/>
          <a:p>
            <a:r>
              <a:rPr lang="zh-CN" altLang="en-US" dirty="0"/>
              <a:t>镜面反射贴图</a:t>
            </a:r>
            <a:endParaRPr lang="en-US" altLang="zh-CN" dirty="0"/>
          </a:p>
        </p:txBody>
      </p:sp>
      <p:pic>
        <p:nvPicPr>
          <p:cNvPr id="8" name="图片 7">
            <a:extLst>
              <a:ext uri="{FF2B5EF4-FFF2-40B4-BE49-F238E27FC236}">
                <a16:creationId xmlns:a16="http://schemas.microsoft.com/office/drawing/2014/main" id="{D4E77552-34C3-95BB-C923-0870C011B774}"/>
              </a:ext>
            </a:extLst>
          </p:cNvPr>
          <p:cNvPicPr>
            <a:picLocks noChangeAspect="1"/>
          </p:cNvPicPr>
          <p:nvPr/>
        </p:nvPicPr>
        <p:blipFill>
          <a:blip r:embed="rId2"/>
          <a:stretch>
            <a:fillRect/>
          </a:stretch>
        </p:blipFill>
        <p:spPr>
          <a:xfrm>
            <a:off x="7758238" y="536928"/>
            <a:ext cx="3875052" cy="2892072"/>
          </a:xfrm>
          <a:prstGeom prst="rect">
            <a:avLst/>
          </a:prstGeom>
        </p:spPr>
      </p:pic>
      <p:sp>
        <p:nvSpPr>
          <p:cNvPr id="3" name="文本框 2">
            <a:extLst>
              <a:ext uri="{FF2B5EF4-FFF2-40B4-BE49-F238E27FC236}">
                <a16:creationId xmlns:a16="http://schemas.microsoft.com/office/drawing/2014/main" id="{45BD26FF-878F-69F9-37DF-9F2F9F83420A}"/>
              </a:ext>
            </a:extLst>
          </p:cNvPr>
          <p:cNvSpPr txBox="1"/>
          <p:nvPr/>
        </p:nvSpPr>
        <p:spPr>
          <a:xfrm>
            <a:off x="462708" y="1191930"/>
            <a:ext cx="6908936" cy="646331"/>
          </a:xfrm>
          <a:prstGeom prst="rect">
            <a:avLst/>
          </a:prstGeom>
          <a:noFill/>
        </p:spPr>
        <p:txBody>
          <a:bodyPr wrap="square" rtlCol="0">
            <a:spAutoFit/>
          </a:bodyPr>
          <a:lstStyle/>
          <a:p>
            <a:r>
              <a:rPr lang="zh-CN" altLang="en-US" dirty="0"/>
              <a:t>和纹理贴图一样，我们存在一个镜面反射贴图，其本质是存储</a:t>
            </a:r>
            <a:r>
              <a:rPr lang="en-US" altLang="zh-CN" dirty="0"/>
              <a:t>v</a:t>
            </a:r>
            <a:r>
              <a:rPr lang="zh-CN" altLang="en-US" dirty="0"/>
              <a:t>和</a:t>
            </a:r>
            <a:r>
              <a:rPr lang="en-US" altLang="zh-CN" dirty="0"/>
              <a:t>r</a:t>
            </a:r>
            <a:r>
              <a:rPr lang="zh-CN" altLang="en-US" dirty="0"/>
              <a:t>的余弦值，通过余弦值的大小来反应纹理是否具有光泽</a:t>
            </a:r>
            <a:endParaRPr lang="en-US" altLang="zh-CN" dirty="0"/>
          </a:p>
        </p:txBody>
      </p:sp>
      <p:pic>
        <p:nvPicPr>
          <p:cNvPr id="7" name="图片 6">
            <a:extLst>
              <a:ext uri="{FF2B5EF4-FFF2-40B4-BE49-F238E27FC236}">
                <a16:creationId xmlns:a16="http://schemas.microsoft.com/office/drawing/2014/main" id="{B51A4E51-51F8-B39E-8E48-45C841AAB01B}"/>
              </a:ext>
            </a:extLst>
          </p:cNvPr>
          <p:cNvPicPr>
            <a:picLocks noChangeAspect="1"/>
          </p:cNvPicPr>
          <p:nvPr/>
        </p:nvPicPr>
        <p:blipFill>
          <a:blip r:embed="rId3"/>
          <a:stretch>
            <a:fillRect/>
          </a:stretch>
        </p:blipFill>
        <p:spPr>
          <a:xfrm>
            <a:off x="225777" y="2105950"/>
            <a:ext cx="6735115" cy="4429743"/>
          </a:xfrm>
          <a:prstGeom prst="rect">
            <a:avLst/>
          </a:prstGeom>
        </p:spPr>
      </p:pic>
      <p:pic>
        <p:nvPicPr>
          <p:cNvPr id="10" name="图片 9">
            <a:extLst>
              <a:ext uri="{FF2B5EF4-FFF2-40B4-BE49-F238E27FC236}">
                <a16:creationId xmlns:a16="http://schemas.microsoft.com/office/drawing/2014/main" id="{77910065-0998-92B1-B23A-C18169E858C8}"/>
              </a:ext>
            </a:extLst>
          </p:cNvPr>
          <p:cNvPicPr>
            <a:picLocks noChangeAspect="1"/>
          </p:cNvPicPr>
          <p:nvPr/>
        </p:nvPicPr>
        <p:blipFill>
          <a:blip r:embed="rId4"/>
          <a:stretch>
            <a:fillRect/>
          </a:stretch>
        </p:blipFill>
        <p:spPr>
          <a:xfrm>
            <a:off x="8014514" y="3502377"/>
            <a:ext cx="3362500" cy="3310713"/>
          </a:xfrm>
          <a:prstGeom prst="rect">
            <a:avLst/>
          </a:prstGeom>
        </p:spPr>
      </p:pic>
    </p:spTree>
    <p:extLst>
      <p:ext uri="{BB962C8B-B14F-4D97-AF65-F5344CB8AC3E}">
        <p14:creationId xmlns:p14="http://schemas.microsoft.com/office/powerpoint/2010/main" val="186417479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841236-31B6-9F58-3E45-9216B0B86E9B}"/>
            </a:ext>
          </a:extLst>
        </p:cNvPr>
        <p:cNvGrpSpPr/>
        <p:nvPr/>
      </p:nvGrpSpPr>
      <p:grpSpPr>
        <a:xfrm>
          <a:off x="0" y="0"/>
          <a:ext cx="0" cy="0"/>
          <a:chOff x="0" y="0"/>
          <a:chExt cx="0" cy="0"/>
        </a:xfrm>
      </p:grpSpPr>
      <p:pic>
        <p:nvPicPr>
          <p:cNvPr id="4" name="图片 3">
            <a:extLst>
              <a:ext uri="{FF2B5EF4-FFF2-40B4-BE49-F238E27FC236}">
                <a16:creationId xmlns:a16="http://schemas.microsoft.com/office/drawing/2014/main" id="{8ED3AF38-7CAF-62FC-0362-66C8BBDA7C74}"/>
              </a:ext>
            </a:extLst>
          </p:cNvPr>
          <p:cNvPicPr>
            <a:picLocks noChangeAspect="1"/>
          </p:cNvPicPr>
          <p:nvPr/>
        </p:nvPicPr>
        <p:blipFill>
          <a:blip r:embed="rId2"/>
          <a:stretch>
            <a:fillRect/>
          </a:stretch>
        </p:blipFill>
        <p:spPr>
          <a:xfrm>
            <a:off x="792512" y="371297"/>
            <a:ext cx="10059804" cy="2943636"/>
          </a:xfrm>
          <a:prstGeom prst="rect">
            <a:avLst/>
          </a:prstGeom>
        </p:spPr>
      </p:pic>
      <p:sp>
        <p:nvSpPr>
          <p:cNvPr id="5" name="文本框 4">
            <a:extLst>
              <a:ext uri="{FF2B5EF4-FFF2-40B4-BE49-F238E27FC236}">
                <a16:creationId xmlns:a16="http://schemas.microsoft.com/office/drawing/2014/main" id="{00EA07BE-DF05-D405-21C2-A87461F33085}"/>
              </a:ext>
            </a:extLst>
          </p:cNvPr>
          <p:cNvSpPr txBox="1"/>
          <p:nvPr/>
        </p:nvSpPr>
        <p:spPr>
          <a:xfrm>
            <a:off x="792512" y="3543068"/>
            <a:ext cx="10510794" cy="923330"/>
          </a:xfrm>
          <a:prstGeom prst="rect">
            <a:avLst/>
          </a:prstGeom>
          <a:noFill/>
        </p:spPr>
        <p:txBody>
          <a:bodyPr wrap="square" rtlCol="0">
            <a:spAutoFit/>
          </a:bodyPr>
          <a:lstStyle/>
          <a:p>
            <a:r>
              <a:rPr lang="zh-CN" altLang="en-US" dirty="0"/>
              <a:t>上图表现的是</a:t>
            </a:r>
            <a:r>
              <a:rPr lang="en-US" altLang="zh-CN" dirty="0"/>
              <a:t>Blinn-Phong</a:t>
            </a:r>
            <a:r>
              <a:rPr lang="zh-CN" altLang="en-US" dirty="0"/>
              <a:t>着色模型，我们在着色时，增加了光照贴图，也可以不需要光照贴图来计算镜面反射强度</a:t>
            </a:r>
            <a:endParaRPr lang="en-US" altLang="zh-CN" dirty="0"/>
          </a:p>
          <a:p>
            <a:r>
              <a:rPr lang="zh-CN" altLang="en-US" dirty="0"/>
              <a:t>下式中</a:t>
            </a:r>
            <a:r>
              <a:rPr lang="en-US" altLang="zh-CN" dirty="0"/>
              <a:t>h</a:t>
            </a:r>
            <a:r>
              <a:rPr lang="zh-CN" altLang="en-US" dirty="0"/>
              <a:t>表示入射向量和观察向量的半向量。</a:t>
            </a:r>
          </a:p>
        </p:txBody>
      </p:sp>
      <p:pic>
        <p:nvPicPr>
          <p:cNvPr id="12" name="图片 11">
            <a:extLst>
              <a:ext uri="{FF2B5EF4-FFF2-40B4-BE49-F238E27FC236}">
                <a16:creationId xmlns:a16="http://schemas.microsoft.com/office/drawing/2014/main" id="{E883C2B5-5BF9-096F-74BF-BB8B468D7BEC}"/>
              </a:ext>
            </a:extLst>
          </p:cNvPr>
          <p:cNvPicPr>
            <a:picLocks noChangeAspect="1"/>
          </p:cNvPicPr>
          <p:nvPr/>
        </p:nvPicPr>
        <p:blipFill>
          <a:blip r:embed="rId3"/>
          <a:stretch>
            <a:fillRect/>
          </a:stretch>
        </p:blipFill>
        <p:spPr>
          <a:xfrm>
            <a:off x="564530" y="4872445"/>
            <a:ext cx="11261243" cy="1349274"/>
          </a:xfrm>
          <a:prstGeom prst="rect">
            <a:avLst/>
          </a:prstGeom>
        </p:spPr>
      </p:pic>
    </p:spTree>
    <p:extLst>
      <p:ext uri="{BB962C8B-B14F-4D97-AF65-F5344CB8AC3E}">
        <p14:creationId xmlns:p14="http://schemas.microsoft.com/office/powerpoint/2010/main" val="234264096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8DDF7F-111C-EC94-5CB2-63BAE69E77F1}"/>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33A4DEBD-3DB7-E6B9-9D5B-7E8252497CF8}"/>
              </a:ext>
            </a:extLst>
          </p:cNvPr>
          <p:cNvSpPr txBox="1"/>
          <p:nvPr/>
        </p:nvSpPr>
        <p:spPr>
          <a:xfrm>
            <a:off x="462708" y="418641"/>
            <a:ext cx="10455008" cy="5078313"/>
          </a:xfrm>
          <a:prstGeom prst="rect">
            <a:avLst/>
          </a:prstGeom>
          <a:noFill/>
        </p:spPr>
        <p:txBody>
          <a:bodyPr wrap="square" rtlCol="0">
            <a:spAutoFit/>
          </a:bodyPr>
          <a:lstStyle/>
          <a:p>
            <a:r>
              <a:rPr lang="zh-CN" altLang="en-US" dirty="0"/>
              <a:t>法线贴图</a:t>
            </a:r>
            <a:r>
              <a:rPr lang="en-US" altLang="zh-CN" dirty="0"/>
              <a:t>—</a:t>
            </a:r>
            <a:r>
              <a:rPr lang="zh-CN" altLang="en-US" dirty="0"/>
              <a:t>补充</a:t>
            </a:r>
            <a:endParaRPr lang="en-US" altLang="zh-CN" dirty="0"/>
          </a:p>
          <a:p>
            <a:endParaRPr lang="en-US" altLang="zh-CN" dirty="0"/>
          </a:p>
          <a:p>
            <a:r>
              <a:rPr lang="zh-CN" altLang="en-US" dirty="0"/>
              <a:t>对于我们一般的</a:t>
            </a:r>
            <a:r>
              <a:rPr lang="en-US" altLang="zh-CN" dirty="0" err="1"/>
              <a:t>PhoneShading</a:t>
            </a:r>
            <a:r>
              <a:rPr lang="en-US" altLang="zh-CN" dirty="0"/>
              <a:t> </a:t>
            </a:r>
            <a:r>
              <a:rPr lang="zh-CN" altLang="en-US" dirty="0"/>
              <a:t>我们通过</a:t>
            </a:r>
            <a:r>
              <a:rPr lang="en-US" altLang="zh-CN" dirty="0"/>
              <a:t>obj</a:t>
            </a:r>
            <a:r>
              <a:rPr lang="zh-CN" altLang="en-US" dirty="0"/>
              <a:t>文件获取顶点的法线向量，然后利用重心坐标插值获取每个像素点的法线向量。</a:t>
            </a:r>
            <a:endParaRPr lang="en-US" altLang="zh-CN" dirty="0"/>
          </a:p>
          <a:p>
            <a:endParaRPr lang="en-US" altLang="zh-CN" dirty="0"/>
          </a:p>
          <a:p>
            <a:r>
              <a:rPr lang="zh-CN" altLang="en-US" dirty="0"/>
              <a:t>而当我们拥有了法线贴图将会拥有更好细节的处理效果</a:t>
            </a:r>
            <a:endParaRPr lang="en-US" altLang="zh-CN" dirty="0"/>
          </a:p>
          <a:p>
            <a:endParaRPr lang="en-US" altLang="zh-CN" dirty="0"/>
          </a:p>
          <a:p>
            <a:r>
              <a:rPr lang="zh-CN" altLang="en-US" dirty="0"/>
              <a:t>之前我们是用来全局坐标系下的法线贴图来为每个像素点提供法线向量，其图片存储的就是由</a:t>
            </a:r>
            <a:r>
              <a:rPr lang="en-US" altLang="zh-CN" dirty="0"/>
              <a:t>RGB</a:t>
            </a:r>
            <a:r>
              <a:rPr lang="zh-CN" altLang="en-US" dirty="0"/>
              <a:t>颜色值向法线</a:t>
            </a:r>
            <a:r>
              <a:rPr lang="en-US" altLang="zh-CN" dirty="0"/>
              <a:t>XYZ</a:t>
            </a:r>
            <a:r>
              <a:rPr lang="zh-CN" altLang="en-US" dirty="0"/>
              <a:t>向量的直接转换</a:t>
            </a:r>
            <a:endParaRPr lang="en-US" altLang="zh-CN" dirty="0"/>
          </a:p>
          <a:p>
            <a:endParaRPr lang="en-US" altLang="zh-CN" dirty="0"/>
          </a:p>
          <a:p>
            <a:r>
              <a:rPr lang="zh-CN" altLang="en-US" dirty="0"/>
              <a:t>而对于</a:t>
            </a:r>
            <a:r>
              <a:rPr lang="en-US" altLang="zh-CN" b="0" i="0" dirty="0" err="1">
                <a:solidFill>
                  <a:srgbClr val="0E1116"/>
                </a:solidFill>
                <a:effectLst/>
                <a:latin typeface="-apple-system"/>
              </a:rPr>
              <a:t>Darboux</a:t>
            </a:r>
            <a:r>
              <a:rPr lang="zh-CN" altLang="en-US" dirty="0"/>
              <a:t>坐标系，其存储的是每个像素的切线信息。为了获取准确的法线值，一般需要三个向量，一个正交于平面的向量，另外两个可以确定一个与像素点所在表面相切的平面。然后从法线贴图中读取坐标值，将其转换为全局坐标即可。</a:t>
            </a:r>
            <a:endParaRPr lang="en-US" altLang="zh-CN" dirty="0"/>
          </a:p>
          <a:p>
            <a:endParaRPr lang="en-US" altLang="zh-CN" dirty="0"/>
          </a:p>
          <a:p>
            <a:r>
              <a:rPr lang="en-US" altLang="zh-CN" dirty="0" err="1"/>
              <a:t>Darboux</a:t>
            </a:r>
            <a:r>
              <a:rPr lang="zh-CN" altLang="en-US" dirty="0"/>
              <a:t>坐标系法线贴图可以对每个像素点的法线扰动有一个较为精确的控制（相较于全局坐标系法线贴图来说）。</a:t>
            </a:r>
            <a:endParaRPr lang="en-US" altLang="zh-CN" dirty="0"/>
          </a:p>
          <a:p>
            <a:r>
              <a:rPr lang="zh-CN" altLang="en-US" dirty="0"/>
              <a:t>对于动画来说，我们需要在每一帧都有一个纹理，但是如果使用</a:t>
            </a:r>
            <a:r>
              <a:rPr lang="en-US" altLang="zh-CN" dirty="0" err="1"/>
              <a:t>Darboux</a:t>
            </a:r>
            <a:r>
              <a:rPr lang="zh-CN" altLang="en-US" dirty="0"/>
              <a:t>坐标系也就是切线空间，切线空间自身就是可以变化的，所以我们只需要一张纹理图，然后根据每一帧的切线空间进行着色。</a:t>
            </a:r>
            <a:endParaRPr lang="en-US" altLang="zh-CN" dirty="0"/>
          </a:p>
        </p:txBody>
      </p:sp>
    </p:spTree>
    <p:extLst>
      <p:ext uri="{BB962C8B-B14F-4D97-AF65-F5344CB8AC3E}">
        <p14:creationId xmlns:p14="http://schemas.microsoft.com/office/powerpoint/2010/main" val="11900369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8DDF7F-111C-EC94-5CB2-63BAE69E77F1}"/>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33A4DEBD-3DB7-E6B9-9D5B-7E8252497CF8}"/>
              </a:ext>
            </a:extLst>
          </p:cNvPr>
          <p:cNvSpPr txBox="1"/>
          <p:nvPr/>
        </p:nvSpPr>
        <p:spPr>
          <a:xfrm>
            <a:off x="462708" y="418641"/>
            <a:ext cx="10455008" cy="2031325"/>
          </a:xfrm>
          <a:prstGeom prst="rect">
            <a:avLst/>
          </a:prstGeom>
          <a:noFill/>
        </p:spPr>
        <p:txBody>
          <a:bodyPr wrap="square" rtlCol="0">
            <a:spAutoFit/>
          </a:bodyPr>
          <a:lstStyle/>
          <a:p>
            <a:r>
              <a:rPr lang="zh-CN" altLang="en-US" dirty="0"/>
              <a:t>阴影</a:t>
            </a:r>
            <a:r>
              <a:rPr lang="en-US" altLang="zh-CN" dirty="0"/>
              <a:t>Mapping</a:t>
            </a:r>
          </a:p>
          <a:p>
            <a:endParaRPr lang="en-US" altLang="zh-CN" dirty="0"/>
          </a:p>
          <a:p>
            <a:r>
              <a:rPr lang="zh-CN" altLang="en-US" dirty="0"/>
              <a:t>在光栅化中实现阴影，一般只能形成硬阴影，主要是由于点光源导致的</a:t>
            </a:r>
            <a:endParaRPr lang="en-US" altLang="zh-CN" dirty="0"/>
          </a:p>
          <a:p>
            <a:r>
              <a:rPr lang="zh-CN" altLang="en-US" dirty="0"/>
              <a:t>一般分为两个步骤</a:t>
            </a:r>
            <a:endParaRPr lang="en-US" altLang="zh-CN" dirty="0"/>
          </a:p>
          <a:p>
            <a:pPr marL="342900" indent="-342900">
              <a:buAutoNum type="arabicPeriod"/>
            </a:pPr>
            <a:r>
              <a:rPr lang="zh-CN" altLang="en-US" dirty="0"/>
              <a:t>从光源处，放置一个摄像机，记录此时观测到的物体的</a:t>
            </a:r>
            <a:r>
              <a:rPr lang="en-US" altLang="zh-CN" dirty="0" err="1"/>
              <a:t>z-buffer</a:t>
            </a:r>
            <a:r>
              <a:rPr lang="zh-CN" altLang="en-US" dirty="0"/>
              <a:t>，下图就是从光源看向物体形成的图像主要显示的是</a:t>
            </a:r>
            <a:r>
              <a:rPr lang="en-US" altLang="zh-CN" dirty="0" err="1"/>
              <a:t>z-buffer</a:t>
            </a:r>
            <a:endParaRPr lang="en-US" altLang="zh-CN" dirty="0"/>
          </a:p>
          <a:p>
            <a:pPr marL="342900" indent="-342900">
              <a:buAutoNum type="arabicPeriod"/>
            </a:pPr>
            <a:endParaRPr lang="en-US" altLang="zh-CN" dirty="0"/>
          </a:p>
        </p:txBody>
      </p:sp>
      <p:pic>
        <p:nvPicPr>
          <p:cNvPr id="4" name="图片 3">
            <a:extLst>
              <a:ext uri="{FF2B5EF4-FFF2-40B4-BE49-F238E27FC236}">
                <a16:creationId xmlns:a16="http://schemas.microsoft.com/office/drawing/2014/main" id="{97BD81BA-2205-F46D-CC23-9FBC9F5F962F}"/>
              </a:ext>
            </a:extLst>
          </p:cNvPr>
          <p:cNvPicPr>
            <a:picLocks noChangeAspect="1"/>
          </p:cNvPicPr>
          <p:nvPr/>
        </p:nvPicPr>
        <p:blipFill>
          <a:blip r:embed="rId2"/>
          <a:stretch>
            <a:fillRect/>
          </a:stretch>
        </p:blipFill>
        <p:spPr>
          <a:xfrm>
            <a:off x="3260993" y="2305154"/>
            <a:ext cx="4555121" cy="4205761"/>
          </a:xfrm>
          <a:prstGeom prst="rect">
            <a:avLst/>
          </a:prstGeom>
        </p:spPr>
      </p:pic>
    </p:spTree>
    <p:extLst>
      <p:ext uri="{BB962C8B-B14F-4D97-AF65-F5344CB8AC3E}">
        <p14:creationId xmlns:p14="http://schemas.microsoft.com/office/powerpoint/2010/main" val="425697294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8DDF7F-111C-EC94-5CB2-63BAE69E77F1}"/>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33A4DEBD-3DB7-E6B9-9D5B-7E8252497CF8}"/>
              </a:ext>
            </a:extLst>
          </p:cNvPr>
          <p:cNvSpPr txBox="1"/>
          <p:nvPr/>
        </p:nvSpPr>
        <p:spPr>
          <a:xfrm>
            <a:off x="462708" y="418641"/>
            <a:ext cx="10455008" cy="2031325"/>
          </a:xfrm>
          <a:prstGeom prst="rect">
            <a:avLst/>
          </a:prstGeom>
          <a:noFill/>
        </p:spPr>
        <p:txBody>
          <a:bodyPr wrap="square" rtlCol="0">
            <a:spAutoFit/>
          </a:bodyPr>
          <a:lstStyle/>
          <a:p>
            <a:r>
              <a:rPr lang="zh-CN" altLang="en-US" dirty="0"/>
              <a:t>阴影</a:t>
            </a:r>
            <a:r>
              <a:rPr lang="en-US" altLang="zh-CN" dirty="0"/>
              <a:t>Mapping</a:t>
            </a:r>
          </a:p>
          <a:p>
            <a:endParaRPr lang="en-US" altLang="zh-CN" dirty="0"/>
          </a:p>
          <a:p>
            <a:r>
              <a:rPr lang="zh-CN" altLang="en-US" dirty="0"/>
              <a:t>在光栅化中实现阴影，一般只能形成硬阴影，主要是由于点光源导致的</a:t>
            </a:r>
            <a:endParaRPr lang="en-US" altLang="zh-CN" dirty="0"/>
          </a:p>
          <a:p>
            <a:r>
              <a:rPr lang="zh-CN" altLang="en-US" dirty="0"/>
              <a:t>一般分为两个步骤</a:t>
            </a:r>
            <a:endParaRPr lang="en-US" altLang="zh-CN" dirty="0"/>
          </a:p>
          <a:p>
            <a:r>
              <a:rPr lang="en-US" altLang="zh-CN" dirty="0"/>
              <a:t>2.</a:t>
            </a:r>
            <a:r>
              <a:rPr lang="zh-CN" altLang="en-US" dirty="0"/>
              <a:t> 从摄像机开始正式观测，光栅化然后通过比对当前点的</a:t>
            </a:r>
            <a:r>
              <a:rPr lang="en-US" altLang="zh-CN" dirty="0"/>
              <a:t>z</a:t>
            </a:r>
            <a:r>
              <a:rPr lang="zh-CN" altLang="en-US" dirty="0"/>
              <a:t>值和上一步对应的</a:t>
            </a:r>
            <a:r>
              <a:rPr lang="en-US" altLang="zh-CN" dirty="0" err="1"/>
              <a:t>z-buffer</a:t>
            </a:r>
            <a:r>
              <a:rPr lang="zh-CN" altLang="en-US" dirty="0"/>
              <a:t>那决定是否有光照。</a:t>
            </a:r>
            <a:endParaRPr lang="en-US" altLang="zh-CN" dirty="0"/>
          </a:p>
          <a:p>
            <a:pPr marL="342900" indent="-342900">
              <a:buAutoNum type="arabicPeriod"/>
            </a:pPr>
            <a:endParaRPr lang="en-US" altLang="zh-CN" dirty="0"/>
          </a:p>
        </p:txBody>
      </p:sp>
      <p:pic>
        <p:nvPicPr>
          <p:cNvPr id="5" name="图片 4">
            <a:extLst>
              <a:ext uri="{FF2B5EF4-FFF2-40B4-BE49-F238E27FC236}">
                <a16:creationId xmlns:a16="http://schemas.microsoft.com/office/drawing/2014/main" id="{168741FD-7E6A-AB6E-460F-5C34531FB323}"/>
              </a:ext>
            </a:extLst>
          </p:cNvPr>
          <p:cNvPicPr>
            <a:picLocks noChangeAspect="1"/>
          </p:cNvPicPr>
          <p:nvPr/>
        </p:nvPicPr>
        <p:blipFill>
          <a:blip r:embed="rId2"/>
          <a:stretch>
            <a:fillRect/>
          </a:stretch>
        </p:blipFill>
        <p:spPr>
          <a:xfrm>
            <a:off x="6740133" y="2006732"/>
            <a:ext cx="2713220" cy="3855861"/>
          </a:xfrm>
          <a:prstGeom prst="rect">
            <a:avLst/>
          </a:prstGeom>
        </p:spPr>
      </p:pic>
      <p:pic>
        <p:nvPicPr>
          <p:cNvPr id="7" name="图片 6">
            <a:extLst>
              <a:ext uri="{FF2B5EF4-FFF2-40B4-BE49-F238E27FC236}">
                <a16:creationId xmlns:a16="http://schemas.microsoft.com/office/drawing/2014/main" id="{BD56DE1A-D0F6-1244-1BD5-21F8EE5F7D14}"/>
              </a:ext>
            </a:extLst>
          </p:cNvPr>
          <p:cNvPicPr>
            <a:picLocks noChangeAspect="1"/>
          </p:cNvPicPr>
          <p:nvPr/>
        </p:nvPicPr>
        <p:blipFill>
          <a:blip r:embed="rId3"/>
          <a:stretch>
            <a:fillRect/>
          </a:stretch>
        </p:blipFill>
        <p:spPr>
          <a:xfrm>
            <a:off x="1166307" y="1916978"/>
            <a:ext cx="2908807" cy="3855861"/>
          </a:xfrm>
          <a:prstGeom prst="rect">
            <a:avLst/>
          </a:prstGeom>
        </p:spPr>
      </p:pic>
      <p:sp>
        <p:nvSpPr>
          <p:cNvPr id="8" name="文本框 7">
            <a:extLst>
              <a:ext uri="{FF2B5EF4-FFF2-40B4-BE49-F238E27FC236}">
                <a16:creationId xmlns:a16="http://schemas.microsoft.com/office/drawing/2014/main" id="{889A47DE-5743-6F1B-9134-FDF349B85A52}"/>
              </a:ext>
            </a:extLst>
          </p:cNvPr>
          <p:cNvSpPr txBox="1"/>
          <p:nvPr/>
        </p:nvSpPr>
        <p:spPr>
          <a:xfrm>
            <a:off x="1893596" y="5949108"/>
            <a:ext cx="1454227" cy="369332"/>
          </a:xfrm>
          <a:prstGeom prst="rect">
            <a:avLst/>
          </a:prstGeom>
          <a:noFill/>
        </p:spPr>
        <p:txBody>
          <a:bodyPr wrap="square" rtlCol="0">
            <a:spAutoFit/>
          </a:bodyPr>
          <a:lstStyle/>
          <a:p>
            <a:r>
              <a:rPr lang="zh-CN" altLang="en-US" dirty="0"/>
              <a:t>未考虑阴影</a:t>
            </a:r>
          </a:p>
        </p:txBody>
      </p:sp>
      <p:sp>
        <p:nvSpPr>
          <p:cNvPr id="9" name="文本框 8">
            <a:extLst>
              <a:ext uri="{FF2B5EF4-FFF2-40B4-BE49-F238E27FC236}">
                <a16:creationId xmlns:a16="http://schemas.microsoft.com/office/drawing/2014/main" id="{0C979657-01EC-1613-9EC3-1856F203FDAA}"/>
              </a:ext>
            </a:extLst>
          </p:cNvPr>
          <p:cNvSpPr txBox="1"/>
          <p:nvPr/>
        </p:nvSpPr>
        <p:spPr>
          <a:xfrm>
            <a:off x="7369629" y="5957504"/>
            <a:ext cx="1454227" cy="369332"/>
          </a:xfrm>
          <a:prstGeom prst="rect">
            <a:avLst/>
          </a:prstGeom>
          <a:noFill/>
        </p:spPr>
        <p:txBody>
          <a:bodyPr wrap="square" rtlCol="0">
            <a:spAutoFit/>
          </a:bodyPr>
          <a:lstStyle/>
          <a:p>
            <a:r>
              <a:rPr lang="zh-CN" altLang="en-US" dirty="0"/>
              <a:t>考虑阴影</a:t>
            </a:r>
          </a:p>
        </p:txBody>
      </p:sp>
      <p:sp>
        <p:nvSpPr>
          <p:cNvPr id="10" name="椭圆 9">
            <a:extLst>
              <a:ext uri="{FF2B5EF4-FFF2-40B4-BE49-F238E27FC236}">
                <a16:creationId xmlns:a16="http://schemas.microsoft.com/office/drawing/2014/main" id="{AD174DB6-A920-13DB-118E-B7A463A71B34}"/>
              </a:ext>
            </a:extLst>
          </p:cNvPr>
          <p:cNvSpPr/>
          <p:nvPr/>
        </p:nvSpPr>
        <p:spPr>
          <a:xfrm rot="20446312">
            <a:off x="7006727" y="5078776"/>
            <a:ext cx="1211856" cy="484743"/>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5036670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B5DF206B-2419-2CEB-C57A-8560798268E2}"/>
              </a:ext>
            </a:extLst>
          </p:cNvPr>
          <p:cNvSpPr txBox="1"/>
          <p:nvPr/>
        </p:nvSpPr>
        <p:spPr>
          <a:xfrm>
            <a:off x="571500" y="466725"/>
            <a:ext cx="2667000" cy="369332"/>
          </a:xfrm>
          <a:prstGeom prst="rect">
            <a:avLst/>
          </a:prstGeom>
          <a:noFill/>
        </p:spPr>
        <p:txBody>
          <a:bodyPr wrap="square" rtlCol="0">
            <a:spAutoFit/>
          </a:bodyPr>
          <a:lstStyle/>
          <a:p>
            <a:r>
              <a:rPr lang="zh-CN" altLang="en-US" dirty="0"/>
              <a:t>三角形的渲染</a:t>
            </a:r>
          </a:p>
        </p:txBody>
      </p:sp>
      <p:sp>
        <p:nvSpPr>
          <p:cNvPr id="2" name="文本框 1">
            <a:extLst>
              <a:ext uri="{FF2B5EF4-FFF2-40B4-BE49-F238E27FC236}">
                <a16:creationId xmlns:a16="http://schemas.microsoft.com/office/drawing/2014/main" id="{07199A70-866E-1B87-375A-9A2514430192}"/>
              </a:ext>
            </a:extLst>
          </p:cNvPr>
          <p:cNvSpPr txBox="1"/>
          <p:nvPr/>
        </p:nvSpPr>
        <p:spPr>
          <a:xfrm>
            <a:off x="431800" y="1244600"/>
            <a:ext cx="9563100" cy="3970318"/>
          </a:xfrm>
          <a:prstGeom prst="rect">
            <a:avLst/>
          </a:prstGeom>
          <a:noFill/>
        </p:spPr>
        <p:txBody>
          <a:bodyPr wrap="square" rtlCol="0">
            <a:spAutoFit/>
          </a:bodyPr>
          <a:lstStyle/>
          <a:p>
            <a:r>
              <a:rPr lang="zh-CN" altLang="en-US" dirty="0"/>
              <a:t>第二种方法，利用包围盒，然后利用重心坐标检测这个点是不是在三角形内部</a:t>
            </a:r>
            <a:endParaRPr lang="en-US" altLang="zh-CN" dirty="0"/>
          </a:p>
          <a:p>
            <a:r>
              <a:rPr lang="zh-CN" altLang="en-US" dirty="0"/>
              <a:t>对一个由三个坐标构成的数组</a:t>
            </a:r>
            <a:r>
              <a:rPr lang="en-US" altLang="zh-CN" dirty="0"/>
              <a:t>points[3]</a:t>
            </a:r>
            <a:r>
              <a:rPr lang="zh-CN" altLang="en-US" dirty="0"/>
              <a:t>，我们可以找到一个有两个坐标构成的包围盒</a:t>
            </a:r>
            <a:r>
              <a:rPr lang="en-US" altLang="zh-CN" dirty="0" err="1"/>
              <a:t>bbox</a:t>
            </a:r>
            <a:r>
              <a:rPr lang="en-US" altLang="zh-CN" dirty="0"/>
              <a:t>[2]</a:t>
            </a:r>
            <a:r>
              <a:rPr lang="zh-CN" altLang="en-US" dirty="0"/>
              <a:t>，那么对于每个在这个</a:t>
            </a:r>
            <a:r>
              <a:rPr lang="en-US" altLang="zh-CN" dirty="0" err="1"/>
              <a:t>bbox</a:t>
            </a:r>
            <a:r>
              <a:rPr lang="zh-CN" altLang="en-US" dirty="0"/>
              <a:t>中的像素点，我们需要去判断其是否在</a:t>
            </a:r>
            <a:r>
              <a:rPr lang="en-US" altLang="zh-CN" dirty="0"/>
              <a:t>points[3]</a:t>
            </a:r>
            <a:r>
              <a:rPr lang="zh-CN" altLang="en-US" dirty="0"/>
              <a:t>里面，如果在那么就着色。</a:t>
            </a:r>
            <a:endParaRPr lang="en-US" altLang="zh-CN" dirty="0"/>
          </a:p>
          <a:p>
            <a:endParaRPr lang="en-US" altLang="zh-CN" dirty="0"/>
          </a:p>
          <a:p>
            <a:r>
              <a:rPr lang="zh-CN" altLang="en-US" dirty="0"/>
              <a:t>伪代码如下</a:t>
            </a:r>
            <a:endParaRPr lang="en-US" altLang="zh-CN" dirty="0"/>
          </a:p>
          <a:p>
            <a:r>
              <a:rPr lang="en-US" altLang="zh-CN" dirty="0"/>
              <a:t>triangle(vec2 points[3]) { </a:t>
            </a:r>
          </a:p>
          <a:p>
            <a:r>
              <a:rPr lang="en-US" altLang="zh-CN" dirty="0"/>
              <a:t>    vec2 </a:t>
            </a:r>
            <a:r>
              <a:rPr lang="en-US" altLang="zh-CN" dirty="0" err="1"/>
              <a:t>bbox</a:t>
            </a:r>
            <a:r>
              <a:rPr lang="en-US" altLang="zh-CN" dirty="0"/>
              <a:t>[2] = </a:t>
            </a:r>
            <a:r>
              <a:rPr lang="en-US" altLang="zh-CN" dirty="0" err="1"/>
              <a:t>find_bounding_box</a:t>
            </a:r>
            <a:r>
              <a:rPr lang="en-US" altLang="zh-CN" dirty="0"/>
              <a:t>(points); </a:t>
            </a:r>
          </a:p>
          <a:p>
            <a:r>
              <a:rPr lang="en-US" altLang="zh-CN" dirty="0"/>
              <a:t>    	for (each pixel in the bounding box) { </a:t>
            </a:r>
          </a:p>
          <a:p>
            <a:r>
              <a:rPr lang="en-US" altLang="zh-CN" dirty="0"/>
              <a:t>        		if (inside(points, pixel)) { </a:t>
            </a:r>
          </a:p>
          <a:p>
            <a:r>
              <a:rPr lang="en-US" altLang="zh-CN" dirty="0"/>
              <a:t>            			</a:t>
            </a:r>
            <a:r>
              <a:rPr lang="en-US" altLang="zh-CN" dirty="0" err="1"/>
              <a:t>put_pixel</a:t>
            </a:r>
            <a:r>
              <a:rPr lang="en-US" altLang="zh-CN" dirty="0"/>
              <a:t>(pixel); </a:t>
            </a:r>
          </a:p>
          <a:p>
            <a:r>
              <a:rPr lang="en-US" altLang="zh-CN" dirty="0"/>
              <a:t>       		 } </a:t>
            </a:r>
          </a:p>
          <a:p>
            <a:r>
              <a:rPr lang="en-US" altLang="zh-CN" dirty="0"/>
              <a:t>   	 } </a:t>
            </a:r>
          </a:p>
          <a:p>
            <a:r>
              <a:rPr lang="en-US" altLang="zh-CN" dirty="0"/>
              <a:t>}</a:t>
            </a:r>
          </a:p>
        </p:txBody>
      </p:sp>
    </p:spTree>
    <p:extLst>
      <p:ext uri="{BB962C8B-B14F-4D97-AF65-F5344CB8AC3E}">
        <p14:creationId xmlns:p14="http://schemas.microsoft.com/office/powerpoint/2010/main" val="257257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403AA7F1-7A60-46EF-CEDC-34EDEDA861BE}"/>
                  </a:ext>
                </a:extLst>
              </p:cNvPr>
              <p:cNvSpPr txBox="1"/>
              <p:nvPr/>
            </p:nvSpPr>
            <p:spPr>
              <a:xfrm>
                <a:off x="508000" y="517525"/>
                <a:ext cx="9055100" cy="646331"/>
              </a:xfrm>
              <a:prstGeom prst="rect">
                <a:avLst/>
              </a:prstGeom>
              <a:noFill/>
            </p:spPr>
            <p:txBody>
              <a:bodyPr wrap="square" rtlCol="0">
                <a:spAutoFit/>
              </a:bodyPr>
              <a:lstStyle/>
              <a:p>
                <a:r>
                  <a:rPr lang="zh-CN" altLang="en-US" dirty="0"/>
                  <a:t>那么首先如何寻找重心坐标，首先一个点</a:t>
                </a:r>
                <a:r>
                  <a:rPr lang="en-US" altLang="zh-CN" dirty="0"/>
                  <a:t>P</a:t>
                </a:r>
                <a:r>
                  <a:rPr lang="zh-CN" altLang="en-US" dirty="0"/>
                  <a:t>对于三角形</a:t>
                </a:r>
                <a:r>
                  <a:rPr lang="en-US" altLang="zh-CN" dirty="0"/>
                  <a:t>ABC</a:t>
                </a:r>
                <a:r>
                  <a:rPr lang="zh-CN" altLang="en-US" dirty="0"/>
                  <a:t>的三个顶点，可以这样表示</a:t>
                </a:r>
                <a14:m>
                  <m:oMath xmlns:m="http://schemas.openxmlformats.org/officeDocument/2006/math">
                    <m:r>
                      <a:rPr kumimoji="0" lang="zh-CN" altLang="en-US"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𝑃</m:t>
                    </m:r>
                    <m:r>
                      <a:rPr kumimoji="0" lang="zh-CN" altLang="en-US"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d>
                      <m:dPr>
                        <m:ctrlPr>
                          <a:rPr kumimoji="0" lang="zh-CN" altLang="en-US" sz="1800" b="0" i="1" u="none" strike="noStrike" kern="1200" cap="none" spc="0" normalizeH="0" baseline="0" noProof="0" smtClean="0">
                            <a:ln>
                              <a:noFill/>
                            </a:ln>
                            <a:solidFill>
                              <a:srgbClr val="836967"/>
                            </a:solidFill>
                            <a:effectLst/>
                            <a:uLnTx/>
                            <a:uFillTx/>
                            <a:latin typeface="Cambria Math" panose="02040503050406030204" pitchFamily="18" charset="0"/>
                            <a:cs typeface="+mn-cs"/>
                          </a:rPr>
                        </m:ctrlPr>
                      </m:dPr>
                      <m:e>
                        <m:r>
                          <a:rPr kumimoji="0" lang="zh-CN" altLang="en-US"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1−</m:t>
                        </m:r>
                        <m:r>
                          <a:rPr kumimoji="0" lang="zh-CN" altLang="en-US"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𝑢</m:t>
                        </m:r>
                        <m:r>
                          <a:rPr kumimoji="0" lang="zh-CN" altLang="en-US"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r>
                          <a:rPr kumimoji="0" lang="zh-CN" altLang="en-US"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𝜈</m:t>
                        </m:r>
                      </m:e>
                    </m:d>
                    <m:r>
                      <a:rPr kumimoji="0" lang="zh-CN" altLang="en-US"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𝐴</m:t>
                    </m:r>
                    <m:r>
                      <a:rPr kumimoji="0" lang="zh-CN" altLang="en-US"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r>
                      <a:rPr kumimoji="0" lang="zh-CN" altLang="en-US"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𝑢𝐵</m:t>
                    </m:r>
                    <m:r>
                      <a:rPr kumimoji="0" lang="zh-CN" altLang="en-US"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r>
                      <a:rPr kumimoji="0" lang="zh-CN" altLang="en-US"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𝜈</m:t>
                    </m:r>
                    <m:r>
                      <a:rPr kumimoji="0" lang="zh-CN" altLang="en-US"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𝐶</m:t>
                    </m:r>
                  </m:oMath>
                </a14:m>
                <a:endParaRPr lang="zh-CN" altLang="en-US" dirty="0"/>
              </a:p>
            </p:txBody>
          </p:sp>
        </mc:Choice>
        <mc:Fallback xmlns="">
          <p:sp>
            <p:nvSpPr>
              <p:cNvPr id="4" name="文本框 3">
                <a:extLst>
                  <a:ext uri="{FF2B5EF4-FFF2-40B4-BE49-F238E27FC236}">
                    <a16:creationId xmlns:a16="http://schemas.microsoft.com/office/drawing/2014/main" id="{403AA7F1-7A60-46EF-CEDC-34EDEDA861BE}"/>
                  </a:ext>
                </a:extLst>
              </p:cNvPr>
              <p:cNvSpPr txBox="1">
                <a:spLocks noRot="1" noChangeAspect="1" noMove="1" noResize="1" noEditPoints="1" noAdjustHandles="1" noChangeArrowheads="1" noChangeShapeType="1" noTextEdit="1"/>
              </p:cNvSpPr>
              <p:nvPr/>
            </p:nvSpPr>
            <p:spPr>
              <a:xfrm>
                <a:off x="508000" y="517525"/>
                <a:ext cx="9055100" cy="646331"/>
              </a:xfrm>
              <a:prstGeom prst="rect">
                <a:avLst/>
              </a:prstGeom>
              <a:blipFill>
                <a:blip r:embed="rId2"/>
                <a:stretch>
                  <a:fillRect l="-538" t="-566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2001A8A6-DC1C-7F7C-D8E5-BF64C72C1AC8}"/>
                  </a:ext>
                </a:extLst>
              </p:cNvPr>
              <p:cNvSpPr txBox="1"/>
              <p:nvPr/>
            </p:nvSpPr>
            <p:spPr>
              <a:xfrm>
                <a:off x="508000" y="1901825"/>
                <a:ext cx="9055100" cy="3228063"/>
              </a:xfrm>
              <a:prstGeom prst="rect">
                <a:avLst/>
              </a:prstGeom>
              <a:noFill/>
            </p:spPr>
            <p:txBody>
              <a:bodyPr wrap="square" rtlCol="0">
                <a:spAutoFit/>
              </a:bodyPr>
              <a:lstStyle/>
              <a:p>
                <a:r>
                  <a:rPr lang="zh-CN" altLang="en-US" dirty="0"/>
                  <a:t>相当于，对于</a:t>
                </a:r>
                <a:r>
                  <a:rPr lang="en-US" altLang="zh-CN" dirty="0"/>
                  <a:t>P</a:t>
                </a:r>
                <a:r>
                  <a:rPr lang="zh-CN" altLang="en-US" dirty="0"/>
                  <a:t>我们用</a:t>
                </a:r>
                <a:r>
                  <a:rPr lang="en-US" altLang="zh-CN" dirty="0"/>
                  <a:t>A</a:t>
                </a:r>
                <a:r>
                  <a:rPr lang="zh-CN" altLang="en-US" dirty="0"/>
                  <a:t>来表示，那么</a:t>
                </a:r>
                <a:r>
                  <a:rPr lang="en-US" altLang="zh-CN" dirty="0"/>
                  <a:t>AP</a:t>
                </a:r>
                <a:r>
                  <a:rPr lang="zh-CN" altLang="en-US" dirty="0"/>
                  <a:t>这个向量是可以用</a:t>
                </a:r>
                <a:r>
                  <a:rPr lang="en-US" altLang="zh-CN" dirty="0"/>
                  <a:t>AB</a:t>
                </a:r>
                <a:r>
                  <a:rPr lang="zh-CN" altLang="en-US" dirty="0"/>
                  <a:t>和</a:t>
                </a:r>
                <a:r>
                  <a:rPr lang="en-US" altLang="zh-CN" dirty="0"/>
                  <a:t>AC</a:t>
                </a:r>
                <a:r>
                  <a:rPr lang="zh-CN" altLang="en-US" dirty="0"/>
                  <a:t>的线性组合得到的。</a:t>
                </a:r>
                <a:endParaRPr lang="en-US" altLang="zh-CN" dirty="0"/>
              </a:p>
              <a:p>
                <a:r>
                  <a:rPr lang="zh-CN" altLang="en-US" dirty="0"/>
                  <a:t>所以有如下关系：</a:t>
                </a:r>
                <a:endParaRPr lang="en-US" altLang="zh-CN" dirty="0"/>
              </a:p>
              <a:p>
                <a:pPr/>
                <a14:m>
                  <m:oMathPara xmlns:m="http://schemas.openxmlformats.org/officeDocument/2006/math">
                    <m:oMathParaPr>
                      <m:jc m:val="centerGroup"/>
                    </m:oMathParaPr>
                    <m:oMath xmlns:m="http://schemas.openxmlformats.org/officeDocument/2006/math">
                      <m:r>
                        <a:rPr lang="zh-CN" altLang="en-US" i="1" dirty="0" smtClean="0">
                          <a:latin typeface="Cambria Math" panose="02040503050406030204" pitchFamily="18" charset="0"/>
                        </a:rPr>
                        <m:t>𝑢</m:t>
                      </m:r>
                      <m:acc>
                        <m:accPr>
                          <m:chr m:val="⃗"/>
                          <m:ctrlPr>
                            <a:rPr lang="zh-CN" altLang="en-US" i="1" dirty="0">
                              <a:solidFill>
                                <a:srgbClr val="836967"/>
                              </a:solidFill>
                              <a:latin typeface="Cambria Math" panose="02040503050406030204" pitchFamily="18" charset="0"/>
                            </a:rPr>
                          </m:ctrlPr>
                        </m:accPr>
                        <m:e>
                          <m:r>
                            <a:rPr lang="zh-CN" altLang="en-US" i="1" dirty="0">
                              <a:latin typeface="Cambria Math" panose="02040503050406030204" pitchFamily="18" charset="0"/>
                            </a:rPr>
                            <m:t>𝐴𝐵</m:t>
                          </m:r>
                        </m:e>
                      </m:acc>
                      <m:r>
                        <a:rPr lang="zh-CN" altLang="en-US" i="0" dirty="0">
                          <a:latin typeface="Cambria Math" panose="02040503050406030204" pitchFamily="18" charset="0"/>
                        </a:rPr>
                        <m:t>+</m:t>
                      </m:r>
                      <m:r>
                        <a:rPr lang="zh-CN" altLang="en-US" i="1" dirty="0">
                          <a:latin typeface="Cambria Math" panose="02040503050406030204" pitchFamily="18" charset="0"/>
                        </a:rPr>
                        <m:t>𝜈</m:t>
                      </m:r>
                      <m:acc>
                        <m:accPr>
                          <m:chr m:val="⃗"/>
                          <m:ctrlPr>
                            <a:rPr lang="zh-CN" altLang="en-US" i="1" dirty="0">
                              <a:solidFill>
                                <a:srgbClr val="836967"/>
                              </a:solidFill>
                              <a:latin typeface="Cambria Math" panose="02040503050406030204" pitchFamily="18" charset="0"/>
                            </a:rPr>
                          </m:ctrlPr>
                        </m:accPr>
                        <m:e>
                          <m:r>
                            <a:rPr lang="zh-CN" altLang="en-US" i="1" dirty="0">
                              <a:latin typeface="Cambria Math" panose="02040503050406030204" pitchFamily="18" charset="0"/>
                            </a:rPr>
                            <m:t>𝐴𝐶</m:t>
                          </m:r>
                        </m:e>
                      </m:acc>
                      <m:r>
                        <a:rPr lang="zh-CN" altLang="en-US" i="0" dirty="0">
                          <a:latin typeface="Cambria Math" panose="02040503050406030204" pitchFamily="18" charset="0"/>
                        </a:rPr>
                        <m:t>+</m:t>
                      </m:r>
                      <m:acc>
                        <m:accPr>
                          <m:chr m:val="⃗"/>
                          <m:ctrlPr>
                            <a:rPr lang="zh-CN" altLang="en-US" i="1" dirty="0">
                              <a:solidFill>
                                <a:srgbClr val="836967"/>
                              </a:solidFill>
                              <a:latin typeface="Cambria Math" panose="02040503050406030204" pitchFamily="18" charset="0"/>
                            </a:rPr>
                          </m:ctrlPr>
                        </m:accPr>
                        <m:e>
                          <m:r>
                            <a:rPr lang="zh-CN" altLang="en-US" i="1" dirty="0">
                              <a:latin typeface="Cambria Math" panose="02040503050406030204" pitchFamily="18" charset="0"/>
                            </a:rPr>
                            <m:t>𝑃𝐴</m:t>
                          </m:r>
                        </m:e>
                      </m:acc>
                      <m:r>
                        <a:rPr lang="zh-CN" altLang="en-US" i="0" dirty="0">
                          <a:latin typeface="Cambria Math" panose="02040503050406030204" pitchFamily="18" charset="0"/>
                        </a:rPr>
                        <m:t>=0</m:t>
                      </m:r>
                    </m:oMath>
                  </m:oMathPara>
                </a14:m>
                <a:endParaRPr lang="en-US" altLang="zh-CN" dirty="0"/>
              </a:p>
              <a:p>
                <a:r>
                  <a:rPr lang="zh-CN" altLang="en-US" dirty="0"/>
                  <a:t>那么我们在将其变为</a:t>
                </a:r>
                <a:r>
                  <a:rPr lang="en-US" altLang="zh-CN" dirty="0" err="1"/>
                  <a:t>x,y</a:t>
                </a:r>
                <a:r>
                  <a:rPr lang="zh-CN" altLang="en-US" dirty="0"/>
                  <a:t>坐标</a:t>
                </a:r>
                <a:endParaRPr lang="en-US" altLang="zh-CN" dirty="0"/>
              </a:p>
              <a:p>
                <a:pPr/>
                <a14:m>
                  <m:oMathPara xmlns:m="http://schemas.openxmlformats.org/officeDocument/2006/math">
                    <m:oMathParaPr>
                      <m:jc m:val="centerGroup"/>
                    </m:oMathParaPr>
                    <m:oMath xmlns:m="http://schemas.openxmlformats.org/officeDocument/2006/math">
                      <m:d>
                        <m:dPr>
                          <m:begChr m:val="{"/>
                          <m:endChr m:val=""/>
                          <m:ctrlPr>
                            <a:rPr lang="zh-CN" altLang="en-US" i="1" dirty="0" smtClean="0">
                              <a:solidFill>
                                <a:srgbClr val="836967"/>
                              </a:solidFill>
                              <a:latin typeface="Cambria Math" panose="02040503050406030204" pitchFamily="18" charset="0"/>
                            </a:rPr>
                          </m:ctrlPr>
                        </m:dPr>
                        <m:e>
                          <m:m>
                            <m:mPr>
                              <m:plcHide m:val="on"/>
                              <m:mcs>
                                <m:mc>
                                  <m:mcPr>
                                    <m:count m:val="1"/>
                                    <m:mcJc m:val="center"/>
                                  </m:mcPr>
                                </m:mc>
                              </m:mcs>
                              <m:ctrlPr>
                                <a:rPr lang="zh-CN" altLang="en-US" i="1" dirty="0">
                                  <a:solidFill>
                                    <a:srgbClr val="836967"/>
                                  </a:solidFill>
                                  <a:latin typeface="Cambria Math" panose="02040503050406030204" pitchFamily="18" charset="0"/>
                                </a:rPr>
                              </m:ctrlPr>
                            </m:mPr>
                            <m:mr>
                              <m:e>
                                <m:r>
                                  <a:rPr lang="zh-CN" altLang="en-US" i="1" dirty="0">
                                    <a:latin typeface="Cambria Math" panose="02040503050406030204" pitchFamily="18" charset="0"/>
                                  </a:rPr>
                                  <m:t>𝑢</m:t>
                                </m:r>
                                <m:acc>
                                  <m:accPr>
                                    <m:chr m:val="⃗"/>
                                    <m:ctrlPr>
                                      <a:rPr lang="zh-CN" altLang="en-US" i="1" dirty="0">
                                        <a:solidFill>
                                          <a:srgbClr val="836967"/>
                                        </a:solidFill>
                                        <a:latin typeface="Cambria Math" panose="02040503050406030204" pitchFamily="18" charset="0"/>
                                      </a:rPr>
                                    </m:ctrlPr>
                                  </m:accPr>
                                  <m:e>
                                    <m:r>
                                      <a:rPr lang="zh-CN" altLang="en-US" i="1" dirty="0">
                                        <a:latin typeface="Cambria Math" panose="02040503050406030204" pitchFamily="18" charset="0"/>
                                      </a:rPr>
                                      <m:t>𝐴</m:t>
                                    </m:r>
                                    <m:sSub>
                                      <m:sSubPr>
                                        <m:ctrlPr>
                                          <a:rPr lang="zh-CN" altLang="en-US" i="1" dirty="0">
                                            <a:solidFill>
                                              <a:srgbClr val="836967"/>
                                            </a:solidFill>
                                            <a:latin typeface="Cambria Math" panose="02040503050406030204" pitchFamily="18" charset="0"/>
                                          </a:rPr>
                                        </m:ctrlPr>
                                      </m:sSubPr>
                                      <m:e>
                                        <m:r>
                                          <a:rPr lang="zh-CN" altLang="en-US" i="1" dirty="0">
                                            <a:latin typeface="Cambria Math" panose="02040503050406030204" pitchFamily="18" charset="0"/>
                                          </a:rPr>
                                          <m:t>𝐵</m:t>
                                        </m:r>
                                      </m:e>
                                      <m:sub>
                                        <m:r>
                                          <a:rPr lang="zh-CN" altLang="en-US" i="1" dirty="0">
                                            <a:latin typeface="Cambria Math" panose="02040503050406030204" pitchFamily="18" charset="0"/>
                                          </a:rPr>
                                          <m:t>𝑥</m:t>
                                        </m:r>
                                      </m:sub>
                                    </m:sSub>
                                  </m:e>
                                </m:acc>
                                <m:r>
                                  <a:rPr lang="zh-CN" altLang="en-US" i="0" dirty="0">
                                    <a:latin typeface="Cambria Math" panose="02040503050406030204" pitchFamily="18" charset="0"/>
                                  </a:rPr>
                                  <m:t>+</m:t>
                                </m:r>
                                <m:r>
                                  <a:rPr lang="zh-CN" altLang="en-US" i="1" dirty="0">
                                    <a:latin typeface="Cambria Math" panose="02040503050406030204" pitchFamily="18" charset="0"/>
                                  </a:rPr>
                                  <m:t>𝜈</m:t>
                                </m:r>
                                <m:acc>
                                  <m:accPr>
                                    <m:chr m:val="⃗"/>
                                    <m:ctrlPr>
                                      <a:rPr lang="zh-CN" altLang="en-US" i="1" dirty="0">
                                        <a:solidFill>
                                          <a:srgbClr val="836967"/>
                                        </a:solidFill>
                                        <a:latin typeface="Cambria Math" panose="02040503050406030204" pitchFamily="18" charset="0"/>
                                      </a:rPr>
                                    </m:ctrlPr>
                                  </m:accPr>
                                  <m:e>
                                    <m:r>
                                      <a:rPr lang="zh-CN" altLang="en-US" i="1" dirty="0">
                                        <a:latin typeface="Cambria Math" panose="02040503050406030204" pitchFamily="18" charset="0"/>
                                      </a:rPr>
                                      <m:t>𝐴</m:t>
                                    </m:r>
                                    <m:sSub>
                                      <m:sSubPr>
                                        <m:ctrlPr>
                                          <a:rPr lang="zh-CN" altLang="en-US" i="1" dirty="0">
                                            <a:solidFill>
                                              <a:srgbClr val="836967"/>
                                            </a:solidFill>
                                            <a:latin typeface="Cambria Math" panose="02040503050406030204" pitchFamily="18" charset="0"/>
                                          </a:rPr>
                                        </m:ctrlPr>
                                      </m:sSubPr>
                                      <m:e>
                                        <m:r>
                                          <a:rPr lang="zh-CN" altLang="en-US" i="1" dirty="0">
                                            <a:latin typeface="Cambria Math" panose="02040503050406030204" pitchFamily="18" charset="0"/>
                                          </a:rPr>
                                          <m:t>𝐶</m:t>
                                        </m:r>
                                      </m:e>
                                      <m:sub>
                                        <m:r>
                                          <a:rPr lang="zh-CN" altLang="en-US" i="1" dirty="0">
                                            <a:latin typeface="Cambria Math" panose="02040503050406030204" pitchFamily="18" charset="0"/>
                                          </a:rPr>
                                          <m:t>𝑥</m:t>
                                        </m:r>
                                      </m:sub>
                                    </m:sSub>
                                  </m:e>
                                </m:acc>
                                <m:r>
                                  <a:rPr lang="zh-CN" altLang="en-US" i="0" dirty="0">
                                    <a:latin typeface="Cambria Math" panose="02040503050406030204" pitchFamily="18" charset="0"/>
                                  </a:rPr>
                                  <m:t>+</m:t>
                                </m:r>
                                <m:acc>
                                  <m:accPr>
                                    <m:chr m:val="⃗"/>
                                    <m:ctrlPr>
                                      <a:rPr lang="zh-CN" altLang="en-US" i="1" dirty="0">
                                        <a:solidFill>
                                          <a:srgbClr val="836967"/>
                                        </a:solidFill>
                                        <a:latin typeface="Cambria Math" panose="02040503050406030204" pitchFamily="18" charset="0"/>
                                      </a:rPr>
                                    </m:ctrlPr>
                                  </m:accPr>
                                  <m:e>
                                    <m:r>
                                      <a:rPr lang="zh-CN" altLang="en-US" i="1" dirty="0">
                                        <a:latin typeface="Cambria Math" panose="02040503050406030204" pitchFamily="18" charset="0"/>
                                      </a:rPr>
                                      <m:t>𝑃</m:t>
                                    </m:r>
                                    <m:sSub>
                                      <m:sSubPr>
                                        <m:ctrlPr>
                                          <a:rPr lang="zh-CN" altLang="en-US" i="1" dirty="0">
                                            <a:solidFill>
                                              <a:srgbClr val="836967"/>
                                            </a:solidFill>
                                            <a:latin typeface="Cambria Math" panose="02040503050406030204" pitchFamily="18" charset="0"/>
                                          </a:rPr>
                                        </m:ctrlPr>
                                      </m:sSubPr>
                                      <m:e>
                                        <m:r>
                                          <a:rPr lang="zh-CN" altLang="en-US" i="1" dirty="0">
                                            <a:latin typeface="Cambria Math" panose="02040503050406030204" pitchFamily="18" charset="0"/>
                                          </a:rPr>
                                          <m:t>𝐴</m:t>
                                        </m:r>
                                      </m:e>
                                      <m:sub>
                                        <m:r>
                                          <a:rPr lang="zh-CN" altLang="en-US" i="1" dirty="0">
                                            <a:latin typeface="Cambria Math" panose="02040503050406030204" pitchFamily="18" charset="0"/>
                                          </a:rPr>
                                          <m:t>𝑥</m:t>
                                        </m:r>
                                      </m:sub>
                                    </m:sSub>
                                  </m:e>
                                </m:acc>
                                <m:r>
                                  <a:rPr lang="zh-CN" altLang="en-US" i="0" dirty="0">
                                    <a:latin typeface="Cambria Math" panose="02040503050406030204" pitchFamily="18" charset="0"/>
                                  </a:rPr>
                                  <m:t>=0</m:t>
                                </m:r>
                              </m:e>
                            </m:mr>
                            <m:mr>
                              <m:e>
                                <m:r>
                                  <a:rPr lang="zh-CN" altLang="en-US" i="1" dirty="0">
                                    <a:latin typeface="Cambria Math" panose="02040503050406030204" pitchFamily="18" charset="0"/>
                                  </a:rPr>
                                  <m:t>𝑢</m:t>
                                </m:r>
                                <m:acc>
                                  <m:accPr>
                                    <m:chr m:val="⃗"/>
                                    <m:ctrlPr>
                                      <a:rPr lang="zh-CN" altLang="en-US" i="1" dirty="0">
                                        <a:solidFill>
                                          <a:srgbClr val="836967"/>
                                        </a:solidFill>
                                        <a:latin typeface="Cambria Math" panose="02040503050406030204" pitchFamily="18" charset="0"/>
                                      </a:rPr>
                                    </m:ctrlPr>
                                  </m:accPr>
                                  <m:e>
                                    <m:r>
                                      <a:rPr lang="zh-CN" altLang="en-US" i="1" dirty="0">
                                        <a:latin typeface="Cambria Math" panose="02040503050406030204" pitchFamily="18" charset="0"/>
                                      </a:rPr>
                                      <m:t>𝐴</m:t>
                                    </m:r>
                                    <m:sSub>
                                      <m:sSubPr>
                                        <m:ctrlPr>
                                          <a:rPr lang="zh-CN" altLang="en-US" i="1" dirty="0">
                                            <a:solidFill>
                                              <a:srgbClr val="836967"/>
                                            </a:solidFill>
                                            <a:latin typeface="Cambria Math" panose="02040503050406030204" pitchFamily="18" charset="0"/>
                                          </a:rPr>
                                        </m:ctrlPr>
                                      </m:sSubPr>
                                      <m:e>
                                        <m:r>
                                          <a:rPr lang="zh-CN" altLang="en-US" i="1" dirty="0">
                                            <a:latin typeface="Cambria Math" panose="02040503050406030204" pitchFamily="18" charset="0"/>
                                          </a:rPr>
                                          <m:t>𝐵</m:t>
                                        </m:r>
                                      </m:e>
                                      <m:sub>
                                        <m:r>
                                          <a:rPr lang="zh-CN" altLang="en-US" i="1" dirty="0">
                                            <a:latin typeface="Cambria Math" panose="02040503050406030204" pitchFamily="18" charset="0"/>
                                          </a:rPr>
                                          <m:t>𝑦</m:t>
                                        </m:r>
                                      </m:sub>
                                    </m:sSub>
                                  </m:e>
                                </m:acc>
                                <m:r>
                                  <a:rPr lang="zh-CN" altLang="en-US" i="0" dirty="0">
                                    <a:latin typeface="Cambria Math" panose="02040503050406030204" pitchFamily="18" charset="0"/>
                                  </a:rPr>
                                  <m:t>+</m:t>
                                </m:r>
                                <m:r>
                                  <a:rPr lang="zh-CN" altLang="en-US" i="1" dirty="0">
                                    <a:latin typeface="Cambria Math" panose="02040503050406030204" pitchFamily="18" charset="0"/>
                                  </a:rPr>
                                  <m:t>𝜈</m:t>
                                </m:r>
                                <m:acc>
                                  <m:accPr>
                                    <m:chr m:val="⃗"/>
                                    <m:ctrlPr>
                                      <a:rPr lang="zh-CN" altLang="en-US" i="1" dirty="0">
                                        <a:solidFill>
                                          <a:srgbClr val="836967"/>
                                        </a:solidFill>
                                        <a:latin typeface="Cambria Math" panose="02040503050406030204" pitchFamily="18" charset="0"/>
                                      </a:rPr>
                                    </m:ctrlPr>
                                  </m:accPr>
                                  <m:e>
                                    <m:r>
                                      <a:rPr lang="zh-CN" altLang="en-US" i="1" dirty="0">
                                        <a:latin typeface="Cambria Math" panose="02040503050406030204" pitchFamily="18" charset="0"/>
                                      </a:rPr>
                                      <m:t>𝐴</m:t>
                                    </m:r>
                                    <m:sSub>
                                      <m:sSubPr>
                                        <m:ctrlPr>
                                          <a:rPr lang="zh-CN" altLang="en-US" i="1" dirty="0">
                                            <a:solidFill>
                                              <a:srgbClr val="836967"/>
                                            </a:solidFill>
                                            <a:latin typeface="Cambria Math" panose="02040503050406030204" pitchFamily="18" charset="0"/>
                                          </a:rPr>
                                        </m:ctrlPr>
                                      </m:sSubPr>
                                      <m:e>
                                        <m:r>
                                          <a:rPr lang="zh-CN" altLang="en-US" i="1" dirty="0">
                                            <a:latin typeface="Cambria Math" panose="02040503050406030204" pitchFamily="18" charset="0"/>
                                          </a:rPr>
                                          <m:t>𝐶</m:t>
                                        </m:r>
                                      </m:e>
                                      <m:sub>
                                        <m:r>
                                          <a:rPr lang="zh-CN" altLang="en-US" i="1" dirty="0">
                                            <a:latin typeface="Cambria Math" panose="02040503050406030204" pitchFamily="18" charset="0"/>
                                          </a:rPr>
                                          <m:t>𝑦</m:t>
                                        </m:r>
                                      </m:sub>
                                    </m:sSub>
                                  </m:e>
                                </m:acc>
                                <m:r>
                                  <a:rPr lang="zh-CN" altLang="en-US" i="0" dirty="0">
                                    <a:latin typeface="Cambria Math" panose="02040503050406030204" pitchFamily="18" charset="0"/>
                                  </a:rPr>
                                  <m:t>+</m:t>
                                </m:r>
                                <m:acc>
                                  <m:accPr>
                                    <m:chr m:val="⃗"/>
                                    <m:ctrlPr>
                                      <a:rPr lang="zh-CN" altLang="en-US" i="1" dirty="0">
                                        <a:solidFill>
                                          <a:srgbClr val="836967"/>
                                        </a:solidFill>
                                        <a:latin typeface="Cambria Math" panose="02040503050406030204" pitchFamily="18" charset="0"/>
                                      </a:rPr>
                                    </m:ctrlPr>
                                  </m:accPr>
                                  <m:e>
                                    <m:r>
                                      <a:rPr lang="zh-CN" altLang="en-US" i="1" dirty="0">
                                        <a:latin typeface="Cambria Math" panose="02040503050406030204" pitchFamily="18" charset="0"/>
                                      </a:rPr>
                                      <m:t>𝑃</m:t>
                                    </m:r>
                                    <m:sSub>
                                      <m:sSubPr>
                                        <m:ctrlPr>
                                          <a:rPr lang="zh-CN" altLang="en-US" i="1" dirty="0">
                                            <a:solidFill>
                                              <a:srgbClr val="836967"/>
                                            </a:solidFill>
                                            <a:latin typeface="Cambria Math" panose="02040503050406030204" pitchFamily="18" charset="0"/>
                                          </a:rPr>
                                        </m:ctrlPr>
                                      </m:sSubPr>
                                      <m:e>
                                        <m:r>
                                          <a:rPr lang="zh-CN" altLang="en-US" i="1" dirty="0">
                                            <a:latin typeface="Cambria Math" panose="02040503050406030204" pitchFamily="18" charset="0"/>
                                          </a:rPr>
                                          <m:t>𝐴</m:t>
                                        </m:r>
                                      </m:e>
                                      <m:sub>
                                        <m:r>
                                          <a:rPr lang="zh-CN" altLang="en-US" i="1" dirty="0">
                                            <a:latin typeface="Cambria Math" panose="02040503050406030204" pitchFamily="18" charset="0"/>
                                          </a:rPr>
                                          <m:t>𝑦</m:t>
                                        </m:r>
                                      </m:sub>
                                    </m:sSub>
                                  </m:e>
                                </m:acc>
                                <m:r>
                                  <a:rPr lang="zh-CN" altLang="en-US" i="0" dirty="0">
                                    <a:latin typeface="Cambria Math" panose="02040503050406030204" pitchFamily="18" charset="0"/>
                                  </a:rPr>
                                  <m:t>=0</m:t>
                                </m:r>
                              </m:e>
                            </m:mr>
                          </m:m>
                        </m:e>
                      </m:d>
                    </m:oMath>
                  </m:oMathPara>
                </a14:m>
                <a:endParaRPr lang="en-US" altLang="zh-CN" dirty="0"/>
              </a:p>
              <a:p>
                <a:r>
                  <a:rPr lang="zh-CN" altLang="en-US" dirty="0"/>
                  <a:t>这就意味着</a:t>
                </a:r>
                <a:r>
                  <a:rPr lang="en-US" altLang="zh-CN" dirty="0"/>
                  <a:t>P</a:t>
                </a:r>
                <a:r>
                  <a:rPr lang="zh-CN" altLang="en-US" dirty="0"/>
                  <a:t>可以用一个与</a:t>
                </a:r>
                <a:r>
                  <a:rPr lang="en-US" altLang="zh-CN" dirty="0"/>
                  <a:t>(</a:t>
                </a:r>
                <a:r>
                  <a:rPr lang="en-US" altLang="zh-CN" dirty="0" err="1"/>
                  <a:t>ABx,ACx,PAx</a:t>
                </a:r>
                <a:r>
                  <a:rPr lang="en-US" altLang="zh-CN" dirty="0"/>
                  <a:t>)</a:t>
                </a:r>
                <a:r>
                  <a:rPr lang="zh-CN" altLang="en-US" dirty="0"/>
                  <a:t>和（</a:t>
                </a:r>
                <a:r>
                  <a:rPr lang="en-US" altLang="zh-CN" dirty="0" err="1"/>
                  <a:t>ABy,ACy,PAy</a:t>
                </a:r>
                <a:r>
                  <a:rPr lang="zh-CN" altLang="en-US" dirty="0"/>
                  <a:t>）都正交的</a:t>
                </a:r>
                <a:r>
                  <a:rPr lang="en-US" altLang="zh-CN" dirty="0"/>
                  <a:t>(u,v,1)</a:t>
                </a:r>
                <a:r>
                  <a:rPr lang="zh-CN" altLang="en-US" dirty="0"/>
                  <a:t>向量。来表示。</a:t>
                </a:r>
                <a:endParaRPr lang="en-US" altLang="zh-CN" dirty="0"/>
              </a:p>
              <a:p>
                <a:r>
                  <a:rPr lang="zh-CN" altLang="en-US" dirty="0"/>
                  <a:t>那么考虑如果</a:t>
                </a:r>
                <a:r>
                  <a:rPr lang="en-US" altLang="zh-CN" dirty="0"/>
                  <a:t>p</a:t>
                </a:r>
                <a:r>
                  <a:rPr lang="zh-CN" altLang="en-US" dirty="0"/>
                  <a:t>在三角形内部，</a:t>
                </a:r>
                <a:r>
                  <a:rPr lang="en-US" altLang="zh-CN" dirty="0" err="1"/>
                  <a:t>u,v</a:t>
                </a:r>
                <a:r>
                  <a:rPr lang="zh-CN" altLang="en-US" dirty="0"/>
                  <a:t>都应该是大于等于</a:t>
                </a:r>
                <a:r>
                  <a:rPr lang="en-US" altLang="zh-CN" dirty="0"/>
                  <a:t>0</a:t>
                </a:r>
                <a:r>
                  <a:rPr lang="zh-CN" altLang="en-US" dirty="0"/>
                  <a:t>的，默认不算边</a:t>
                </a:r>
                <a:endParaRPr lang="en-US" altLang="zh-CN" dirty="0"/>
              </a:p>
              <a:p>
                <a:endParaRPr lang="en-US" altLang="zh-CN" dirty="0"/>
              </a:p>
              <a:p>
                <a:r>
                  <a:rPr lang="zh-CN" altLang="en-US" dirty="0"/>
                  <a:t>重载了，可以使用</a:t>
                </a:r>
                <a:r>
                  <a:rPr lang="en-US" altLang="zh-CN" dirty="0"/>
                  <a:t>^</a:t>
                </a:r>
                <a:r>
                  <a:rPr lang="zh-CN" altLang="en-US" dirty="0"/>
                  <a:t>来求正交向量</a:t>
                </a:r>
              </a:p>
            </p:txBody>
          </p:sp>
        </mc:Choice>
        <mc:Fallback xmlns="">
          <p:sp>
            <p:nvSpPr>
              <p:cNvPr id="5" name="文本框 4">
                <a:extLst>
                  <a:ext uri="{FF2B5EF4-FFF2-40B4-BE49-F238E27FC236}">
                    <a16:creationId xmlns:a16="http://schemas.microsoft.com/office/drawing/2014/main" id="{2001A8A6-DC1C-7F7C-D8E5-BF64C72C1AC8}"/>
                  </a:ext>
                </a:extLst>
              </p:cNvPr>
              <p:cNvSpPr txBox="1">
                <a:spLocks noRot="1" noChangeAspect="1" noMove="1" noResize="1" noEditPoints="1" noAdjustHandles="1" noChangeArrowheads="1" noChangeShapeType="1" noTextEdit="1"/>
              </p:cNvSpPr>
              <p:nvPr/>
            </p:nvSpPr>
            <p:spPr>
              <a:xfrm>
                <a:off x="508000" y="1901825"/>
                <a:ext cx="9055100" cy="3228063"/>
              </a:xfrm>
              <a:prstGeom prst="rect">
                <a:avLst/>
              </a:prstGeom>
              <a:blipFill>
                <a:blip r:embed="rId3"/>
                <a:stretch>
                  <a:fillRect l="-538" t="-1132" r="-2490" b="-188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1628474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403AA7F1-7A60-46EF-CEDC-34EDEDA861BE}"/>
              </a:ext>
            </a:extLst>
          </p:cNvPr>
          <p:cNvSpPr txBox="1"/>
          <p:nvPr/>
        </p:nvSpPr>
        <p:spPr>
          <a:xfrm>
            <a:off x="330200" y="136525"/>
            <a:ext cx="11620500" cy="3416320"/>
          </a:xfrm>
          <a:prstGeom prst="rect">
            <a:avLst/>
          </a:prstGeom>
          <a:noFill/>
        </p:spPr>
        <p:txBody>
          <a:bodyPr wrap="square" rtlCol="0">
            <a:spAutoFit/>
          </a:bodyPr>
          <a:lstStyle/>
          <a:p>
            <a:r>
              <a:rPr lang="zh-CN" altLang="en-US" dirty="0"/>
              <a:t>求正交向量的代码</a:t>
            </a:r>
            <a:endParaRPr lang="en-US" altLang="zh-CN" dirty="0"/>
          </a:p>
          <a:p>
            <a:r>
              <a:rPr lang="en-US" altLang="zh-CN" sz="1800" dirty="0">
                <a:solidFill>
                  <a:srgbClr val="008000"/>
                </a:solidFill>
                <a:latin typeface="新宋体" panose="02010609030101010101" pitchFamily="49" charset="-122"/>
                <a:ea typeface="新宋体" panose="02010609030101010101" pitchFamily="49" charset="-122"/>
              </a:rPr>
              <a:t>//</a:t>
            </a:r>
            <a:r>
              <a:rPr lang="zh-CN" altLang="en-US" sz="1800" dirty="0">
                <a:solidFill>
                  <a:srgbClr val="008000"/>
                </a:solidFill>
                <a:latin typeface="新宋体" panose="02010609030101010101" pitchFamily="49" charset="-122"/>
                <a:ea typeface="新宋体" panose="02010609030101010101" pitchFamily="49" charset="-122"/>
              </a:rPr>
              <a:t>获取</a:t>
            </a:r>
            <a:r>
              <a:rPr lang="en-US" altLang="zh-CN" sz="1800" dirty="0">
                <a:solidFill>
                  <a:srgbClr val="008000"/>
                </a:solidFill>
                <a:latin typeface="新宋体" panose="02010609030101010101" pitchFamily="49" charset="-122"/>
                <a:ea typeface="新宋体" panose="02010609030101010101" pitchFamily="49" charset="-122"/>
              </a:rPr>
              <a:t>(u,v,1)</a:t>
            </a:r>
            <a:r>
              <a:rPr lang="zh-CN" altLang="en-US" sz="1800" dirty="0">
                <a:solidFill>
                  <a:srgbClr val="008000"/>
                </a:solidFill>
                <a:latin typeface="新宋体" panose="02010609030101010101" pitchFamily="49" charset="-122"/>
                <a:ea typeface="新宋体" panose="02010609030101010101" pitchFamily="49" charset="-122"/>
              </a:rPr>
              <a:t>的坐标 </a:t>
            </a:r>
            <a:r>
              <a:rPr lang="en-US" altLang="zh-CN" sz="1800" dirty="0">
                <a:solidFill>
                  <a:srgbClr val="008000"/>
                </a:solidFill>
                <a:latin typeface="新宋体" panose="02010609030101010101" pitchFamily="49" charset="-122"/>
                <a:ea typeface="新宋体" panose="02010609030101010101" pitchFamily="49" charset="-122"/>
              </a:rPr>
              <a:t>pts </a:t>
            </a:r>
            <a:r>
              <a:rPr lang="zh-CN" altLang="en-US" sz="1800" dirty="0">
                <a:solidFill>
                  <a:srgbClr val="008000"/>
                </a:solidFill>
                <a:latin typeface="新宋体" panose="02010609030101010101" pitchFamily="49" charset="-122"/>
                <a:ea typeface="新宋体" panose="02010609030101010101" pitchFamily="49" charset="-122"/>
              </a:rPr>
              <a:t>表示三角形 ，</a:t>
            </a:r>
            <a:r>
              <a:rPr lang="en-US" altLang="zh-CN" sz="1800" dirty="0">
                <a:solidFill>
                  <a:srgbClr val="008000"/>
                </a:solidFill>
                <a:latin typeface="新宋体" panose="02010609030101010101" pitchFamily="49" charset="-122"/>
                <a:ea typeface="新宋体" panose="02010609030101010101" pitchFamily="49" charset="-122"/>
              </a:rPr>
              <a:t>P</a:t>
            </a:r>
            <a:r>
              <a:rPr lang="zh-CN" altLang="en-US" sz="1800" dirty="0">
                <a:solidFill>
                  <a:srgbClr val="008000"/>
                </a:solidFill>
                <a:latin typeface="新宋体" panose="02010609030101010101" pitchFamily="49" charset="-122"/>
                <a:ea typeface="新宋体" panose="02010609030101010101" pitchFamily="49" charset="-122"/>
              </a:rPr>
              <a:t>表示那一点</a:t>
            </a:r>
            <a:endParaRPr lang="zh-CN" altLang="en-US" sz="1800" dirty="0">
              <a:solidFill>
                <a:srgbClr val="000000"/>
              </a:solidFill>
              <a:latin typeface="新宋体" panose="02010609030101010101" pitchFamily="49" charset="-122"/>
              <a:ea typeface="新宋体" panose="02010609030101010101" pitchFamily="49" charset="-122"/>
            </a:endParaRPr>
          </a:p>
          <a:p>
            <a:r>
              <a:rPr lang="en-US" altLang="zh-CN" sz="1800" dirty="0">
                <a:solidFill>
                  <a:srgbClr val="2B91AF"/>
                </a:solidFill>
                <a:latin typeface="新宋体" panose="02010609030101010101" pitchFamily="49" charset="-122"/>
                <a:ea typeface="新宋体" panose="02010609030101010101" pitchFamily="49" charset="-122"/>
              </a:rPr>
              <a:t>Vec3f</a:t>
            </a:r>
            <a:r>
              <a:rPr lang="en-US" altLang="zh-CN" sz="1800" dirty="0">
                <a:solidFill>
                  <a:srgbClr val="000000"/>
                </a:solidFill>
                <a:latin typeface="新宋体" panose="02010609030101010101" pitchFamily="49" charset="-122"/>
                <a:ea typeface="新宋体" panose="02010609030101010101" pitchFamily="49" charset="-122"/>
              </a:rPr>
              <a:t> barycentric(</a:t>
            </a:r>
            <a:r>
              <a:rPr lang="en-US" altLang="zh-CN" sz="1800" dirty="0">
                <a:solidFill>
                  <a:srgbClr val="2B91AF"/>
                </a:solidFill>
                <a:latin typeface="新宋体" panose="02010609030101010101" pitchFamily="49" charset="-122"/>
                <a:ea typeface="新宋体" panose="02010609030101010101" pitchFamily="49" charset="-122"/>
              </a:rPr>
              <a:t>Vec2i</a:t>
            </a: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a:solidFill>
                  <a:srgbClr val="808080"/>
                </a:solidFill>
                <a:latin typeface="新宋体" panose="02010609030101010101" pitchFamily="49" charset="-122"/>
                <a:ea typeface="新宋体" panose="02010609030101010101" pitchFamily="49" charset="-122"/>
              </a:rPr>
              <a:t>pts</a:t>
            </a: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a:solidFill>
                  <a:srgbClr val="2B91AF"/>
                </a:solidFill>
                <a:latin typeface="新宋体" panose="02010609030101010101" pitchFamily="49" charset="-122"/>
                <a:ea typeface="新宋体" panose="02010609030101010101" pitchFamily="49" charset="-122"/>
              </a:rPr>
              <a:t>Vec2i</a:t>
            </a: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a:solidFill>
                  <a:srgbClr val="808080"/>
                </a:solidFill>
                <a:latin typeface="新宋体" panose="02010609030101010101" pitchFamily="49" charset="-122"/>
                <a:ea typeface="新宋体" panose="02010609030101010101" pitchFamily="49" charset="-122"/>
              </a:rPr>
              <a:t>P</a:t>
            </a:r>
            <a:r>
              <a:rPr lang="en-US" altLang="zh-CN" sz="1800" dirty="0">
                <a:solidFill>
                  <a:srgbClr val="000000"/>
                </a:solidFill>
                <a:latin typeface="新宋体" panose="02010609030101010101" pitchFamily="49" charset="-122"/>
                <a:ea typeface="新宋体" panose="02010609030101010101" pitchFamily="49" charset="-122"/>
              </a:rPr>
              <a:t>)</a:t>
            </a:r>
          </a:p>
          <a:p>
            <a:r>
              <a:rPr lang="en-US" altLang="zh-CN" sz="1800" dirty="0">
                <a:solidFill>
                  <a:srgbClr val="000000"/>
                </a:solidFill>
                <a:latin typeface="新宋体" panose="02010609030101010101" pitchFamily="49" charset="-122"/>
                <a:ea typeface="新宋体" panose="02010609030101010101" pitchFamily="49" charset="-122"/>
              </a:rPr>
              <a:t>{</a:t>
            </a:r>
          </a:p>
          <a:p>
            <a:r>
              <a:rPr lang="en-US" altLang="zh-CN" sz="1800" dirty="0">
                <a:solidFill>
                  <a:srgbClr val="008000"/>
                </a:solidFill>
                <a:latin typeface="新宋体" panose="02010609030101010101" pitchFamily="49" charset="-122"/>
                <a:ea typeface="新宋体" panose="02010609030101010101" pitchFamily="49" charset="-122"/>
              </a:rPr>
              <a:t>	//</a:t>
            </a:r>
            <a:r>
              <a:rPr lang="zh-CN" altLang="en-US" sz="1800" dirty="0">
                <a:solidFill>
                  <a:srgbClr val="008000"/>
                </a:solidFill>
                <a:latin typeface="新宋体" panose="02010609030101010101" pitchFamily="49" charset="-122"/>
                <a:ea typeface="新宋体" panose="02010609030101010101" pitchFamily="49" charset="-122"/>
              </a:rPr>
              <a:t>两个向量叉乘</a:t>
            </a:r>
            <a:r>
              <a:rPr lang="en-US" altLang="zh-CN" sz="1800" dirty="0">
                <a:solidFill>
                  <a:srgbClr val="008000"/>
                </a:solidFill>
                <a:latin typeface="新宋体" panose="02010609030101010101" pitchFamily="49" charset="-122"/>
                <a:ea typeface="新宋体" panose="02010609030101010101" pitchFamily="49" charset="-122"/>
              </a:rPr>
              <a:t>^</a:t>
            </a:r>
            <a:r>
              <a:rPr lang="zh-CN" altLang="en-US" sz="1800" dirty="0">
                <a:solidFill>
                  <a:srgbClr val="008000"/>
                </a:solidFill>
                <a:latin typeface="新宋体" panose="02010609030101010101" pitchFamily="49" charset="-122"/>
                <a:ea typeface="新宋体" panose="02010609030101010101" pitchFamily="49" charset="-122"/>
              </a:rPr>
              <a:t>即可求得相交向量</a:t>
            </a:r>
            <a:endParaRPr lang="zh-CN" altLang="en-US" sz="1800" dirty="0">
              <a:solidFill>
                <a:srgbClr val="000000"/>
              </a:solidFill>
              <a:latin typeface="新宋体" panose="02010609030101010101" pitchFamily="49" charset="-122"/>
              <a:ea typeface="新宋体" panose="02010609030101010101" pitchFamily="49" charset="-122"/>
            </a:endParaRPr>
          </a:p>
          <a:p>
            <a:r>
              <a:rPr lang="en-US" altLang="zh-CN" sz="1800" dirty="0">
                <a:solidFill>
                  <a:srgbClr val="2B91AF"/>
                </a:solidFill>
                <a:latin typeface="新宋体" panose="02010609030101010101" pitchFamily="49" charset="-122"/>
                <a:ea typeface="新宋体" panose="02010609030101010101" pitchFamily="49" charset="-122"/>
              </a:rPr>
              <a:t>	Vec3f</a:t>
            </a:r>
            <a:r>
              <a:rPr lang="en-US" altLang="zh-CN" sz="1800" dirty="0">
                <a:solidFill>
                  <a:srgbClr val="000000"/>
                </a:solidFill>
                <a:latin typeface="新宋体" panose="02010609030101010101" pitchFamily="49" charset="-122"/>
                <a:ea typeface="新宋体" panose="02010609030101010101" pitchFamily="49" charset="-122"/>
              </a:rPr>
              <a:t> u = </a:t>
            </a:r>
            <a:r>
              <a:rPr lang="en-US" altLang="zh-CN" sz="1800" dirty="0">
                <a:solidFill>
                  <a:srgbClr val="2B91AF"/>
                </a:solidFill>
                <a:latin typeface="新宋体" panose="02010609030101010101" pitchFamily="49" charset="-122"/>
                <a:ea typeface="新宋体" panose="02010609030101010101" pitchFamily="49" charset="-122"/>
              </a:rPr>
              <a:t>Vec3f</a:t>
            </a:r>
            <a:r>
              <a:rPr lang="en-US" altLang="zh-CN" sz="1800" dirty="0">
                <a:solidFill>
                  <a:srgbClr val="000000"/>
                </a:solidFill>
                <a:latin typeface="新宋体" panose="02010609030101010101" pitchFamily="49" charset="-122"/>
                <a:ea typeface="新宋体" panose="02010609030101010101" pitchFamily="49" charset="-122"/>
              </a:rPr>
              <a:t>(</a:t>
            </a:r>
            <a:r>
              <a:rPr lang="en-US" altLang="zh-CN" sz="1800" dirty="0">
                <a:solidFill>
                  <a:srgbClr val="808080"/>
                </a:solidFill>
                <a:latin typeface="新宋体" panose="02010609030101010101" pitchFamily="49" charset="-122"/>
                <a:ea typeface="新宋体" panose="02010609030101010101" pitchFamily="49" charset="-122"/>
              </a:rPr>
              <a:t>pts</a:t>
            </a:r>
            <a:r>
              <a:rPr lang="en-US" altLang="zh-CN" sz="1800" dirty="0">
                <a:solidFill>
                  <a:srgbClr val="000000"/>
                </a:solidFill>
                <a:latin typeface="新宋体" panose="02010609030101010101" pitchFamily="49" charset="-122"/>
                <a:ea typeface="新宋体" panose="02010609030101010101" pitchFamily="49" charset="-122"/>
              </a:rPr>
              <a:t>[1].x - </a:t>
            </a:r>
            <a:r>
              <a:rPr lang="en-US" altLang="zh-CN" sz="1800" dirty="0">
                <a:solidFill>
                  <a:srgbClr val="808080"/>
                </a:solidFill>
                <a:latin typeface="新宋体" panose="02010609030101010101" pitchFamily="49" charset="-122"/>
                <a:ea typeface="新宋体" panose="02010609030101010101" pitchFamily="49" charset="-122"/>
              </a:rPr>
              <a:t>pts</a:t>
            </a:r>
            <a:r>
              <a:rPr lang="en-US" altLang="zh-CN" sz="1800" dirty="0">
                <a:solidFill>
                  <a:srgbClr val="000000"/>
                </a:solidFill>
                <a:latin typeface="新宋体" panose="02010609030101010101" pitchFamily="49" charset="-122"/>
                <a:ea typeface="新宋体" panose="02010609030101010101" pitchFamily="49" charset="-122"/>
              </a:rPr>
              <a:t>[0].x, </a:t>
            </a:r>
            <a:r>
              <a:rPr lang="en-US" altLang="zh-CN" sz="1800" dirty="0">
                <a:solidFill>
                  <a:srgbClr val="808080"/>
                </a:solidFill>
                <a:latin typeface="新宋体" panose="02010609030101010101" pitchFamily="49" charset="-122"/>
                <a:ea typeface="新宋体" panose="02010609030101010101" pitchFamily="49" charset="-122"/>
              </a:rPr>
              <a:t>pts</a:t>
            </a:r>
            <a:r>
              <a:rPr lang="en-US" altLang="zh-CN" sz="1800" dirty="0">
                <a:solidFill>
                  <a:srgbClr val="000000"/>
                </a:solidFill>
                <a:latin typeface="新宋体" panose="02010609030101010101" pitchFamily="49" charset="-122"/>
                <a:ea typeface="新宋体" panose="02010609030101010101" pitchFamily="49" charset="-122"/>
              </a:rPr>
              <a:t>[2].x - </a:t>
            </a:r>
            <a:r>
              <a:rPr lang="en-US" altLang="zh-CN" sz="1800" dirty="0">
                <a:solidFill>
                  <a:srgbClr val="808080"/>
                </a:solidFill>
                <a:latin typeface="新宋体" panose="02010609030101010101" pitchFamily="49" charset="-122"/>
                <a:ea typeface="新宋体" panose="02010609030101010101" pitchFamily="49" charset="-122"/>
              </a:rPr>
              <a:t>pts</a:t>
            </a:r>
            <a:r>
              <a:rPr lang="en-US" altLang="zh-CN" sz="1800" dirty="0">
                <a:solidFill>
                  <a:srgbClr val="000000"/>
                </a:solidFill>
                <a:latin typeface="新宋体" panose="02010609030101010101" pitchFamily="49" charset="-122"/>
                <a:ea typeface="新宋体" panose="02010609030101010101" pitchFamily="49" charset="-122"/>
              </a:rPr>
              <a:t>[0].x, </a:t>
            </a:r>
            <a:r>
              <a:rPr lang="en-US" altLang="zh-CN" sz="1800" dirty="0">
                <a:solidFill>
                  <a:srgbClr val="808080"/>
                </a:solidFill>
                <a:latin typeface="新宋体" panose="02010609030101010101" pitchFamily="49" charset="-122"/>
                <a:ea typeface="新宋体" panose="02010609030101010101" pitchFamily="49" charset="-122"/>
              </a:rPr>
              <a:t>pts</a:t>
            </a:r>
            <a:r>
              <a:rPr lang="en-US" altLang="zh-CN" sz="1800" dirty="0">
                <a:solidFill>
                  <a:srgbClr val="000000"/>
                </a:solidFill>
                <a:latin typeface="新宋体" panose="02010609030101010101" pitchFamily="49" charset="-122"/>
                <a:ea typeface="新宋体" panose="02010609030101010101" pitchFamily="49" charset="-122"/>
              </a:rPr>
              <a:t>[0].x - </a:t>
            </a:r>
            <a:r>
              <a:rPr lang="en-US" altLang="zh-CN" sz="1800" dirty="0" err="1">
                <a:solidFill>
                  <a:srgbClr val="808080"/>
                </a:solidFill>
                <a:latin typeface="新宋体" panose="02010609030101010101" pitchFamily="49" charset="-122"/>
                <a:ea typeface="新宋体" panose="02010609030101010101" pitchFamily="49" charset="-122"/>
              </a:rPr>
              <a:t>P</a:t>
            </a:r>
            <a:r>
              <a:rPr lang="en-US" altLang="zh-CN" sz="1800" dirty="0" err="1">
                <a:solidFill>
                  <a:srgbClr val="000000"/>
                </a:solidFill>
                <a:latin typeface="新宋体" panose="02010609030101010101" pitchFamily="49" charset="-122"/>
                <a:ea typeface="新宋体" panose="02010609030101010101" pitchFamily="49" charset="-122"/>
              </a:rPr>
              <a:t>.x</a:t>
            </a: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a:solidFill>
                  <a:srgbClr val="008080"/>
                </a:solidFill>
                <a:latin typeface="新宋体" panose="02010609030101010101" pitchFamily="49" charset="-122"/>
                <a:ea typeface="新宋体" panose="02010609030101010101" pitchFamily="49" charset="-122"/>
              </a:rPr>
              <a:t>^</a:t>
            </a: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a:solidFill>
                  <a:srgbClr val="2B91AF"/>
                </a:solidFill>
                <a:latin typeface="新宋体" panose="02010609030101010101" pitchFamily="49" charset="-122"/>
                <a:ea typeface="新宋体" panose="02010609030101010101" pitchFamily="49" charset="-122"/>
              </a:rPr>
              <a:t>Vec3f</a:t>
            </a:r>
            <a:r>
              <a:rPr lang="en-US" altLang="zh-CN" sz="1800" dirty="0">
                <a:solidFill>
                  <a:srgbClr val="000000"/>
                </a:solidFill>
                <a:latin typeface="新宋体" panose="02010609030101010101" pitchFamily="49" charset="-122"/>
                <a:ea typeface="新宋体" panose="02010609030101010101" pitchFamily="49" charset="-122"/>
              </a:rPr>
              <a:t>(</a:t>
            </a:r>
            <a:r>
              <a:rPr lang="en-US" altLang="zh-CN" sz="1800" dirty="0">
                <a:solidFill>
                  <a:srgbClr val="808080"/>
                </a:solidFill>
                <a:latin typeface="新宋体" panose="02010609030101010101" pitchFamily="49" charset="-122"/>
                <a:ea typeface="新宋体" panose="02010609030101010101" pitchFamily="49" charset="-122"/>
              </a:rPr>
              <a:t>pts</a:t>
            </a:r>
            <a:r>
              <a:rPr lang="en-US" altLang="zh-CN" sz="1800" dirty="0">
                <a:solidFill>
                  <a:srgbClr val="000000"/>
                </a:solidFill>
                <a:latin typeface="新宋体" panose="02010609030101010101" pitchFamily="49" charset="-122"/>
                <a:ea typeface="新宋体" panose="02010609030101010101" pitchFamily="49" charset="-122"/>
              </a:rPr>
              <a:t>[1].y- </a:t>
            </a:r>
            <a:r>
              <a:rPr lang="en-US" altLang="zh-CN" sz="1800" dirty="0">
                <a:solidFill>
                  <a:srgbClr val="808080"/>
                </a:solidFill>
                <a:latin typeface="新宋体" panose="02010609030101010101" pitchFamily="49" charset="-122"/>
                <a:ea typeface="新宋体" panose="02010609030101010101" pitchFamily="49" charset="-122"/>
              </a:rPr>
              <a:t>pts</a:t>
            </a:r>
            <a:r>
              <a:rPr lang="en-US" altLang="zh-CN" sz="1800" dirty="0">
                <a:solidFill>
                  <a:srgbClr val="000000"/>
                </a:solidFill>
                <a:latin typeface="新宋体" panose="02010609030101010101" pitchFamily="49" charset="-122"/>
                <a:ea typeface="新宋体" panose="02010609030101010101" pitchFamily="49" charset="-122"/>
              </a:rPr>
              <a:t>[0].y, </a:t>
            </a:r>
            <a:r>
              <a:rPr lang="en-US" altLang="zh-CN" sz="1800" dirty="0">
                <a:solidFill>
                  <a:srgbClr val="808080"/>
                </a:solidFill>
                <a:latin typeface="新宋体" panose="02010609030101010101" pitchFamily="49" charset="-122"/>
                <a:ea typeface="新宋体" panose="02010609030101010101" pitchFamily="49" charset="-122"/>
              </a:rPr>
              <a:t>pts</a:t>
            </a:r>
            <a:r>
              <a:rPr lang="en-US" altLang="zh-CN" sz="1800" dirty="0">
                <a:solidFill>
                  <a:srgbClr val="000000"/>
                </a:solidFill>
                <a:latin typeface="新宋体" panose="02010609030101010101" pitchFamily="49" charset="-122"/>
                <a:ea typeface="新宋体" panose="02010609030101010101" pitchFamily="49" charset="-122"/>
              </a:rPr>
              <a:t>[2].y - </a:t>
            </a:r>
            <a:r>
              <a:rPr lang="en-US" altLang="zh-CN" sz="1800" dirty="0">
                <a:solidFill>
                  <a:srgbClr val="808080"/>
                </a:solidFill>
                <a:latin typeface="新宋体" panose="02010609030101010101" pitchFamily="49" charset="-122"/>
                <a:ea typeface="新宋体" panose="02010609030101010101" pitchFamily="49" charset="-122"/>
              </a:rPr>
              <a:t>pts</a:t>
            </a:r>
            <a:r>
              <a:rPr lang="en-US" altLang="zh-CN" sz="1800" dirty="0">
                <a:solidFill>
                  <a:srgbClr val="000000"/>
                </a:solidFill>
                <a:latin typeface="新宋体" panose="02010609030101010101" pitchFamily="49" charset="-122"/>
                <a:ea typeface="新宋体" panose="02010609030101010101" pitchFamily="49" charset="-122"/>
              </a:rPr>
              <a:t>[0].y, </a:t>
            </a:r>
            <a:r>
              <a:rPr lang="en-US" altLang="zh-CN" sz="1800" dirty="0">
                <a:solidFill>
                  <a:srgbClr val="808080"/>
                </a:solidFill>
                <a:latin typeface="新宋体" panose="02010609030101010101" pitchFamily="49" charset="-122"/>
                <a:ea typeface="新宋体" panose="02010609030101010101" pitchFamily="49" charset="-122"/>
              </a:rPr>
              <a:t>pts</a:t>
            </a:r>
            <a:r>
              <a:rPr lang="en-US" altLang="zh-CN" sz="1800" dirty="0">
                <a:solidFill>
                  <a:srgbClr val="000000"/>
                </a:solidFill>
                <a:latin typeface="新宋体" panose="02010609030101010101" pitchFamily="49" charset="-122"/>
                <a:ea typeface="新宋体" panose="02010609030101010101" pitchFamily="49" charset="-122"/>
              </a:rPr>
              <a:t>[0].y - </a:t>
            </a:r>
            <a:r>
              <a:rPr lang="en-US" altLang="zh-CN" sz="1800" dirty="0" err="1">
                <a:solidFill>
                  <a:srgbClr val="808080"/>
                </a:solidFill>
                <a:latin typeface="新宋体" panose="02010609030101010101" pitchFamily="49" charset="-122"/>
                <a:ea typeface="新宋体" panose="02010609030101010101" pitchFamily="49" charset="-122"/>
              </a:rPr>
              <a:t>P</a:t>
            </a:r>
            <a:r>
              <a:rPr lang="en-US" altLang="zh-CN" sz="1800" dirty="0" err="1">
                <a:solidFill>
                  <a:srgbClr val="000000"/>
                </a:solidFill>
                <a:latin typeface="新宋体" panose="02010609030101010101" pitchFamily="49" charset="-122"/>
                <a:ea typeface="新宋体" panose="02010609030101010101" pitchFamily="49" charset="-122"/>
              </a:rPr>
              <a:t>.y</a:t>
            </a:r>
            <a:r>
              <a:rPr lang="en-US" altLang="zh-CN" sz="1800" dirty="0">
                <a:solidFill>
                  <a:srgbClr val="000000"/>
                </a:solidFill>
                <a:latin typeface="新宋体" panose="02010609030101010101" pitchFamily="49" charset="-122"/>
                <a:ea typeface="新宋体" panose="02010609030101010101" pitchFamily="49" charset="-122"/>
              </a:rPr>
              <a:t>);</a:t>
            </a:r>
          </a:p>
          <a:p>
            <a:r>
              <a:rPr lang="en-US" altLang="zh-CN" sz="1800" dirty="0">
                <a:solidFill>
                  <a:srgbClr val="008000"/>
                </a:solidFill>
                <a:latin typeface="新宋体" panose="02010609030101010101" pitchFamily="49" charset="-122"/>
                <a:ea typeface="新宋体" panose="02010609030101010101" pitchFamily="49" charset="-122"/>
              </a:rPr>
              <a:t>	//</a:t>
            </a:r>
            <a:r>
              <a:rPr lang="zh-CN" altLang="en-US" sz="1800" dirty="0">
                <a:solidFill>
                  <a:srgbClr val="008000"/>
                </a:solidFill>
                <a:latin typeface="新宋体" panose="02010609030101010101" pitchFamily="49" charset="-122"/>
                <a:ea typeface="新宋体" panose="02010609030101010101" pitchFamily="49" charset="-122"/>
              </a:rPr>
              <a:t>如果</a:t>
            </a:r>
            <a:r>
              <a:rPr lang="en-US" altLang="zh-CN" sz="1800" dirty="0">
                <a:solidFill>
                  <a:srgbClr val="008000"/>
                </a:solidFill>
                <a:latin typeface="新宋体" panose="02010609030101010101" pitchFamily="49" charset="-122"/>
                <a:ea typeface="新宋体" panose="02010609030101010101" pitchFamily="49" charset="-122"/>
              </a:rPr>
              <a:t>z</a:t>
            </a:r>
            <a:r>
              <a:rPr lang="zh-CN" altLang="en-US" sz="1800" dirty="0">
                <a:solidFill>
                  <a:srgbClr val="008000"/>
                </a:solidFill>
                <a:latin typeface="新宋体" panose="02010609030101010101" pitchFamily="49" charset="-122"/>
                <a:ea typeface="新宋体" panose="02010609030101010101" pitchFamily="49" charset="-122"/>
              </a:rPr>
              <a:t>值为</a:t>
            </a:r>
            <a:r>
              <a:rPr lang="en-US" altLang="zh-CN" sz="1800" dirty="0">
                <a:solidFill>
                  <a:srgbClr val="008000"/>
                </a:solidFill>
                <a:latin typeface="新宋体" panose="02010609030101010101" pitchFamily="49" charset="-122"/>
                <a:ea typeface="新宋体" panose="02010609030101010101" pitchFamily="49" charset="-122"/>
              </a:rPr>
              <a:t>0</a:t>
            </a:r>
            <a:r>
              <a:rPr lang="zh-CN" altLang="en-US" sz="1800" dirty="0">
                <a:solidFill>
                  <a:srgbClr val="008000"/>
                </a:solidFill>
                <a:latin typeface="新宋体" panose="02010609030101010101" pitchFamily="49" charset="-122"/>
                <a:ea typeface="新宋体" panose="02010609030101010101" pitchFamily="49" charset="-122"/>
              </a:rPr>
              <a:t>，说明这个三角形不存在</a:t>
            </a:r>
            <a:endParaRPr lang="zh-CN" altLang="en-US" sz="1800" dirty="0">
              <a:solidFill>
                <a:srgbClr val="000000"/>
              </a:solidFill>
              <a:latin typeface="新宋体" panose="02010609030101010101" pitchFamily="49" charset="-122"/>
              <a:ea typeface="新宋体" panose="02010609030101010101" pitchFamily="49" charset="-122"/>
            </a:endParaRPr>
          </a:p>
          <a:p>
            <a:r>
              <a:rPr lang="en-US" altLang="zh-CN" sz="1800" dirty="0">
                <a:solidFill>
                  <a:srgbClr val="0000FF"/>
                </a:solidFill>
                <a:latin typeface="新宋体" panose="02010609030101010101" pitchFamily="49" charset="-122"/>
                <a:ea typeface="新宋体" panose="02010609030101010101" pitchFamily="49" charset="-122"/>
              </a:rPr>
              <a:t>	if</a:t>
            </a:r>
            <a:r>
              <a:rPr lang="en-US" altLang="zh-CN" sz="1800" dirty="0">
                <a:solidFill>
                  <a:srgbClr val="000000"/>
                </a:solidFill>
                <a:latin typeface="新宋体" panose="02010609030101010101" pitchFamily="49" charset="-122"/>
                <a:ea typeface="新宋体" panose="02010609030101010101" pitchFamily="49" charset="-122"/>
              </a:rPr>
              <a:t> (std::abs(</a:t>
            </a:r>
            <a:r>
              <a:rPr lang="en-US" altLang="zh-CN" sz="1800" dirty="0" err="1">
                <a:solidFill>
                  <a:srgbClr val="000000"/>
                </a:solidFill>
                <a:latin typeface="新宋体" panose="02010609030101010101" pitchFamily="49" charset="-122"/>
                <a:ea typeface="新宋体" panose="02010609030101010101" pitchFamily="49" charset="-122"/>
              </a:rPr>
              <a:t>u.z</a:t>
            </a:r>
            <a:r>
              <a:rPr lang="en-US" altLang="zh-CN" sz="1800" dirty="0">
                <a:solidFill>
                  <a:srgbClr val="000000"/>
                </a:solidFill>
                <a:latin typeface="新宋体" panose="02010609030101010101" pitchFamily="49" charset="-122"/>
                <a:ea typeface="新宋体" panose="02010609030101010101" pitchFamily="49" charset="-122"/>
              </a:rPr>
              <a:t>) &lt; 1) </a:t>
            </a:r>
            <a:r>
              <a:rPr lang="en-US" altLang="zh-CN" sz="1800" dirty="0">
                <a:solidFill>
                  <a:srgbClr val="0000FF"/>
                </a:solidFill>
                <a:latin typeface="新宋体" panose="02010609030101010101" pitchFamily="49" charset="-122"/>
                <a:ea typeface="新宋体" panose="02010609030101010101" pitchFamily="49" charset="-122"/>
              </a:rPr>
              <a:t>return</a:t>
            </a: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a:solidFill>
                  <a:srgbClr val="2B91AF"/>
                </a:solidFill>
                <a:latin typeface="新宋体" panose="02010609030101010101" pitchFamily="49" charset="-122"/>
                <a:ea typeface="新宋体" panose="02010609030101010101" pitchFamily="49" charset="-122"/>
              </a:rPr>
              <a:t>Vec3f</a:t>
            </a:r>
            <a:r>
              <a:rPr lang="en-US" altLang="zh-CN" sz="1800" dirty="0">
                <a:solidFill>
                  <a:srgbClr val="000000"/>
                </a:solidFill>
                <a:latin typeface="新宋体" panose="02010609030101010101" pitchFamily="49" charset="-122"/>
                <a:ea typeface="新宋体" panose="02010609030101010101" pitchFamily="49" charset="-122"/>
              </a:rPr>
              <a:t>(-1, 1, 1);</a:t>
            </a:r>
          </a:p>
          <a:p>
            <a:r>
              <a:rPr lang="en-US" altLang="zh-CN" sz="1800" dirty="0">
                <a:solidFill>
                  <a:srgbClr val="008000"/>
                </a:solidFill>
                <a:latin typeface="新宋体" panose="02010609030101010101" pitchFamily="49" charset="-122"/>
                <a:ea typeface="新宋体" panose="02010609030101010101" pitchFamily="49" charset="-122"/>
              </a:rPr>
              <a:t>	//P</a:t>
            </a:r>
            <a:r>
              <a:rPr lang="zh-CN" altLang="en-US" sz="1800" dirty="0">
                <a:solidFill>
                  <a:srgbClr val="008000"/>
                </a:solidFill>
                <a:latin typeface="新宋体" panose="02010609030101010101" pitchFamily="49" charset="-122"/>
                <a:ea typeface="新宋体" panose="02010609030101010101" pitchFamily="49" charset="-122"/>
              </a:rPr>
              <a:t>的重心坐标</a:t>
            </a:r>
            <a:endParaRPr lang="zh-CN" altLang="en-US" sz="1800" dirty="0">
              <a:solidFill>
                <a:srgbClr val="000000"/>
              </a:solidFill>
              <a:latin typeface="新宋体" panose="02010609030101010101" pitchFamily="49" charset="-122"/>
              <a:ea typeface="新宋体" panose="02010609030101010101" pitchFamily="49" charset="-122"/>
            </a:endParaRPr>
          </a:p>
          <a:p>
            <a:r>
              <a:rPr lang="en-US" altLang="zh-CN" sz="1800" dirty="0">
                <a:solidFill>
                  <a:srgbClr val="0000FF"/>
                </a:solidFill>
                <a:latin typeface="新宋体" panose="02010609030101010101" pitchFamily="49" charset="-122"/>
                <a:ea typeface="新宋体" panose="02010609030101010101" pitchFamily="49" charset="-122"/>
              </a:rPr>
              <a:t>	return</a:t>
            </a: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a:solidFill>
                  <a:srgbClr val="2B91AF"/>
                </a:solidFill>
                <a:latin typeface="新宋体" panose="02010609030101010101" pitchFamily="49" charset="-122"/>
                <a:ea typeface="新宋体" panose="02010609030101010101" pitchFamily="49" charset="-122"/>
              </a:rPr>
              <a:t>Vec3f</a:t>
            </a:r>
            <a:r>
              <a:rPr lang="en-US" altLang="zh-CN" sz="1800" dirty="0">
                <a:solidFill>
                  <a:srgbClr val="000000"/>
                </a:solidFill>
                <a:latin typeface="新宋体" panose="02010609030101010101" pitchFamily="49" charset="-122"/>
                <a:ea typeface="新宋体" panose="02010609030101010101" pitchFamily="49" charset="-122"/>
              </a:rPr>
              <a:t>(1.f - (</a:t>
            </a:r>
            <a:r>
              <a:rPr lang="en-US" altLang="zh-CN" sz="1800" dirty="0" err="1">
                <a:solidFill>
                  <a:srgbClr val="000000"/>
                </a:solidFill>
                <a:latin typeface="新宋体" panose="02010609030101010101" pitchFamily="49" charset="-122"/>
                <a:ea typeface="新宋体" panose="02010609030101010101" pitchFamily="49" charset="-122"/>
              </a:rPr>
              <a:t>u.x</a:t>
            </a:r>
            <a:r>
              <a:rPr lang="en-US" altLang="zh-CN" sz="1800" dirty="0">
                <a:solidFill>
                  <a:srgbClr val="000000"/>
                </a:solidFill>
                <a:latin typeface="新宋体" panose="02010609030101010101" pitchFamily="49" charset="-122"/>
                <a:ea typeface="新宋体" panose="02010609030101010101" pitchFamily="49" charset="-122"/>
              </a:rPr>
              <a:t> + </a:t>
            </a:r>
            <a:r>
              <a:rPr lang="en-US" altLang="zh-CN" sz="1800" dirty="0" err="1">
                <a:solidFill>
                  <a:srgbClr val="000000"/>
                </a:solidFill>
                <a:latin typeface="新宋体" panose="02010609030101010101" pitchFamily="49" charset="-122"/>
                <a:ea typeface="新宋体" panose="02010609030101010101" pitchFamily="49" charset="-122"/>
              </a:rPr>
              <a:t>u.y</a:t>
            </a:r>
            <a:r>
              <a:rPr lang="en-US" altLang="zh-CN" sz="1800" dirty="0">
                <a:solidFill>
                  <a:srgbClr val="000000"/>
                </a:solidFill>
                <a:latin typeface="新宋体" panose="02010609030101010101" pitchFamily="49" charset="-122"/>
                <a:ea typeface="新宋体" panose="02010609030101010101" pitchFamily="49" charset="-122"/>
              </a:rPr>
              <a:t>) / </a:t>
            </a:r>
            <a:r>
              <a:rPr lang="en-US" altLang="zh-CN" sz="1800" dirty="0" err="1">
                <a:solidFill>
                  <a:srgbClr val="000000"/>
                </a:solidFill>
                <a:latin typeface="新宋体" panose="02010609030101010101" pitchFamily="49" charset="-122"/>
                <a:ea typeface="新宋体" panose="02010609030101010101" pitchFamily="49" charset="-122"/>
              </a:rPr>
              <a:t>u.z</a:t>
            </a: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err="1">
                <a:solidFill>
                  <a:srgbClr val="000000"/>
                </a:solidFill>
                <a:latin typeface="新宋体" panose="02010609030101010101" pitchFamily="49" charset="-122"/>
                <a:ea typeface="新宋体" panose="02010609030101010101" pitchFamily="49" charset="-122"/>
              </a:rPr>
              <a:t>u.y</a:t>
            </a:r>
            <a:r>
              <a:rPr lang="en-US" altLang="zh-CN" sz="1800" dirty="0">
                <a:solidFill>
                  <a:srgbClr val="000000"/>
                </a:solidFill>
                <a:latin typeface="新宋体" panose="02010609030101010101" pitchFamily="49" charset="-122"/>
                <a:ea typeface="新宋体" panose="02010609030101010101" pitchFamily="49" charset="-122"/>
              </a:rPr>
              <a:t> / </a:t>
            </a:r>
            <a:r>
              <a:rPr lang="en-US" altLang="zh-CN" sz="1800" dirty="0" err="1">
                <a:solidFill>
                  <a:srgbClr val="000000"/>
                </a:solidFill>
                <a:latin typeface="新宋体" panose="02010609030101010101" pitchFamily="49" charset="-122"/>
                <a:ea typeface="新宋体" panose="02010609030101010101" pitchFamily="49" charset="-122"/>
              </a:rPr>
              <a:t>u.z</a:t>
            </a: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err="1">
                <a:solidFill>
                  <a:srgbClr val="000000"/>
                </a:solidFill>
                <a:latin typeface="新宋体" panose="02010609030101010101" pitchFamily="49" charset="-122"/>
                <a:ea typeface="新宋体" panose="02010609030101010101" pitchFamily="49" charset="-122"/>
              </a:rPr>
              <a:t>u.x</a:t>
            </a:r>
            <a:r>
              <a:rPr lang="en-US" altLang="zh-CN" sz="1800" dirty="0">
                <a:solidFill>
                  <a:srgbClr val="000000"/>
                </a:solidFill>
                <a:latin typeface="新宋体" panose="02010609030101010101" pitchFamily="49" charset="-122"/>
                <a:ea typeface="新宋体" panose="02010609030101010101" pitchFamily="49" charset="-122"/>
              </a:rPr>
              <a:t> / </a:t>
            </a:r>
            <a:r>
              <a:rPr lang="en-US" altLang="zh-CN" sz="1800" dirty="0" err="1">
                <a:solidFill>
                  <a:srgbClr val="000000"/>
                </a:solidFill>
                <a:latin typeface="新宋体" panose="02010609030101010101" pitchFamily="49" charset="-122"/>
                <a:ea typeface="新宋体" panose="02010609030101010101" pitchFamily="49" charset="-122"/>
              </a:rPr>
              <a:t>u.z</a:t>
            </a:r>
            <a:r>
              <a:rPr lang="en-US" altLang="zh-CN" sz="1800" dirty="0">
                <a:solidFill>
                  <a:srgbClr val="000000"/>
                </a:solidFill>
                <a:latin typeface="新宋体" panose="02010609030101010101" pitchFamily="49" charset="-122"/>
                <a:ea typeface="新宋体" panose="02010609030101010101" pitchFamily="49" charset="-122"/>
              </a:rPr>
              <a:t>);</a:t>
            </a:r>
          </a:p>
          <a:p>
            <a:r>
              <a:rPr lang="en-US" altLang="zh-CN" sz="1800" dirty="0">
                <a:solidFill>
                  <a:srgbClr val="000000"/>
                </a:solidFill>
                <a:latin typeface="新宋体" panose="02010609030101010101" pitchFamily="49" charset="-122"/>
                <a:ea typeface="新宋体" panose="02010609030101010101" pitchFamily="49" charset="-122"/>
              </a:rPr>
              <a:t>}</a:t>
            </a:r>
            <a:endParaRPr lang="zh-CN" altLang="en-US" dirty="0"/>
          </a:p>
        </p:txBody>
      </p:sp>
      <p:pic>
        <p:nvPicPr>
          <p:cNvPr id="9" name="图片 8">
            <a:extLst>
              <a:ext uri="{FF2B5EF4-FFF2-40B4-BE49-F238E27FC236}">
                <a16:creationId xmlns:a16="http://schemas.microsoft.com/office/drawing/2014/main" id="{8A6C6B4C-ED4C-219E-F3DB-85CD41CD50BA}"/>
              </a:ext>
            </a:extLst>
          </p:cNvPr>
          <p:cNvPicPr>
            <a:picLocks noChangeAspect="1"/>
          </p:cNvPicPr>
          <p:nvPr/>
        </p:nvPicPr>
        <p:blipFill>
          <a:blip r:embed="rId2"/>
          <a:stretch>
            <a:fillRect/>
          </a:stretch>
        </p:blipFill>
        <p:spPr>
          <a:xfrm>
            <a:off x="8675660" y="3416320"/>
            <a:ext cx="3275040" cy="3305155"/>
          </a:xfrm>
          <a:prstGeom prst="rect">
            <a:avLst/>
          </a:prstGeom>
        </p:spPr>
      </p:pic>
      <p:sp>
        <p:nvSpPr>
          <p:cNvPr id="10" name="文本框 9">
            <a:extLst>
              <a:ext uri="{FF2B5EF4-FFF2-40B4-BE49-F238E27FC236}">
                <a16:creationId xmlns:a16="http://schemas.microsoft.com/office/drawing/2014/main" id="{DF0C3912-D039-C860-3051-4FC17EA10C60}"/>
              </a:ext>
            </a:extLst>
          </p:cNvPr>
          <p:cNvSpPr txBox="1"/>
          <p:nvPr/>
        </p:nvSpPr>
        <p:spPr>
          <a:xfrm>
            <a:off x="330200" y="4245912"/>
            <a:ext cx="7855715" cy="923330"/>
          </a:xfrm>
          <a:prstGeom prst="rect">
            <a:avLst/>
          </a:prstGeom>
          <a:noFill/>
        </p:spPr>
        <p:txBody>
          <a:bodyPr wrap="square" rtlCol="0">
            <a:spAutoFit/>
          </a:bodyPr>
          <a:lstStyle/>
          <a:p>
            <a:r>
              <a:rPr lang="zh-CN" altLang="en-US" dirty="0"/>
              <a:t>由于没有考虑每个面的深度，所以导致了绘制出来的结果都击中在一个平面上</a:t>
            </a:r>
            <a:endParaRPr lang="en-US" altLang="zh-CN" dirty="0"/>
          </a:p>
          <a:p>
            <a:r>
              <a:rPr lang="zh-CN" altLang="en-US" dirty="0"/>
              <a:t>即不同深度的面，颜色的深浅应该不同</a:t>
            </a:r>
          </a:p>
        </p:txBody>
      </p:sp>
    </p:spTree>
    <p:extLst>
      <p:ext uri="{BB962C8B-B14F-4D97-AF65-F5344CB8AC3E}">
        <p14:creationId xmlns:p14="http://schemas.microsoft.com/office/powerpoint/2010/main" val="18219747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2001A8A6-DC1C-7F7C-D8E5-BF64C72C1AC8}"/>
              </a:ext>
            </a:extLst>
          </p:cNvPr>
          <p:cNvSpPr txBox="1"/>
          <p:nvPr/>
        </p:nvSpPr>
        <p:spPr>
          <a:xfrm>
            <a:off x="2184400" y="1025545"/>
            <a:ext cx="9055100" cy="4247317"/>
          </a:xfrm>
          <a:prstGeom prst="rect">
            <a:avLst/>
          </a:prstGeom>
          <a:noFill/>
        </p:spPr>
        <p:txBody>
          <a:bodyPr wrap="square" rtlCol="0">
            <a:spAutoFit/>
          </a:bodyPr>
          <a:lstStyle/>
          <a:p>
            <a:r>
              <a:rPr lang="zh-CN" altLang="en-US" dirty="0"/>
              <a:t>求包围和</a:t>
            </a:r>
            <a:endParaRPr lang="en-US" altLang="zh-CN" dirty="0"/>
          </a:p>
          <a:p>
            <a:r>
              <a:rPr lang="en-US" altLang="zh-CN" sz="1800" dirty="0">
                <a:solidFill>
                  <a:srgbClr val="008000"/>
                </a:solidFill>
                <a:latin typeface="新宋体" panose="02010609030101010101" pitchFamily="49" charset="-122"/>
                <a:ea typeface="新宋体" panose="02010609030101010101" pitchFamily="49" charset="-122"/>
              </a:rPr>
              <a:t>//</a:t>
            </a:r>
            <a:r>
              <a:rPr lang="zh-CN" altLang="en-US" sz="1800" dirty="0">
                <a:solidFill>
                  <a:srgbClr val="008000"/>
                </a:solidFill>
                <a:latin typeface="新宋体" panose="02010609030101010101" pitchFamily="49" charset="-122"/>
                <a:ea typeface="新宋体" panose="02010609030101010101" pitchFamily="49" charset="-122"/>
              </a:rPr>
              <a:t>定义包围盒</a:t>
            </a:r>
            <a:endParaRPr lang="zh-CN" altLang="en-US" sz="1800" dirty="0">
              <a:solidFill>
                <a:srgbClr val="000000"/>
              </a:solidFill>
              <a:latin typeface="新宋体" panose="02010609030101010101" pitchFamily="49" charset="-122"/>
              <a:ea typeface="新宋体" panose="02010609030101010101" pitchFamily="49" charset="-122"/>
            </a:endParaRPr>
          </a:p>
          <a:p>
            <a:r>
              <a:rPr lang="en-US" altLang="zh-CN" sz="1800" dirty="0">
                <a:solidFill>
                  <a:srgbClr val="2B91AF"/>
                </a:solidFill>
                <a:latin typeface="新宋体" panose="02010609030101010101" pitchFamily="49" charset="-122"/>
                <a:ea typeface="新宋体" panose="02010609030101010101" pitchFamily="49" charset="-122"/>
              </a:rPr>
              <a:t>Vec2i</a:t>
            </a: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err="1">
                <a:solidFill>
                  <a:srgbClr val="000000"/>
                </a:solidFill>
                <a:latin typeface="新宋体" panose="02010609030101010101" pitchFamily="49" charset="-122"/>
                <a:ea typeface="新宋体" panose="02010609030101010101" pitchFamily="49" charset="-122"/>
              </a:rPr>
              <a:t>bboxmin</a:t>
            </a:r>
            <a:r>
              <a:rPr lang="en-US" altLang="zh-CN" sz="1800" dirty="0">
                <a:solidFill>
                  <a:srgbClr val="000000"/>
                </a:solidFill>
                <a:latin typeface="新宋体" panose="02010609030101010101" pitchFamily="49" charset="-122"/>
                <a:ea typeface="新宋体" panose="02010609030101010101" pitchFamily="49" charset="-122"/>
              </a:rPr>
              <a:t>(</a:t>
            </a:r>
            <a:r>
              <a:rPr lang="en-US" altLang="zh-CN" sz="1800" dirty="0" err="1">
                <a:solidFill>
                  <a:srgbClr val="808080"/>
                </a:solidFill>
                <a:latin typeface="新宋体" panose="02010609030101010101" pitchFamily="49" charset="-122"/>
                <a:ea typeface="新宋体" panose="02010609030101010101" pitchFamily="49" charset="-122"/>
              </a:rPr>
              <a:t>image</a:t>
            </a:r>
            <a:r>
              <a:rPr lang="en-US" altLang="zh-CN" sz="1800" dirty="0" err="1">
                <a:solidFill>
                  <a:srgbClr val="000000"/>
                </a:solidFill>
                <a:latin typeface="新宋体" panose="02010609030101010101" pitchFamily="49" charset="-122"/>
                <a:ea typeface="新宋体" panose="02010609030101010101" pitchFamily="49" charset="-122"/>
              </a:rPr>
              <a:t>.get_width</a:t>
            </a:r>
            <a:r>
              <a:rPr lang="en-US" altLang="zh-CN" sz="1800" dirty="0">
                <a:solidFill>
                  <a:srgbClr val="000000"/>
                </a:solidFill>
                <a:latin typeface="新宋体" panose="02010609030101010101" pitchFamily="49" charset="-122"/>
                <a:ea typeface="新宋体" panose="02010609030101010101" pitchFamily="49" charset="-122"/>
              </a:rPr>
              <a:t>() - 1, </a:t>
            </a:r>
            <a:r>
              <a:rPr lang="en-US" altLang="zh-CN" sz="1800" dirty="0" err="1">
                <a:solidFill>
                  <a:srgbClr val="808080"/>
                </a:solidFill>
                <a:latin typeface="新宋体" panose="02010609030101010101" pitchFamily="49" charset="-122"/>
                <a:ea typeface="新宋体" panose="02010609030101010101" pitchFamily="49" charset="-122"/>
              </a:rPr>
              <a:t>image</a:t>
            </a:r>
            <a:r>
              <a:rPr lang="en-US" altLang="zh-CN" sz="1800" dirty="0" err="1">
                <a:solidFill>
                  <a:srgbClr val="000000"/>
                </a:solidFill>
                <a:latin typeface="新宋体" panose="02010609030101010101" pitchFamily="49" charset="-122"/>
                <a:ea typeface="新宋体" panose="02010609030101010101" pitchFamily="49" charset="-122"/>
              </a:rPr>
              <a:t>.get_height</a:t>
            </a:r>
            <a:r>
              <a:rPr lang="en-US" altLang="zh-CN" sz="1800" dirty="0">
                <a:solidFill>
                  <a:srgbClr val="000000"/>
                </a:solidFill>
                <a:latin typeface="新宋体" panose="02010609030101010101" pitchFamily="49" charset="-122"/>
                <a:ea typeface="新宋体" panose="02010609030101010101" pitchFamily="49" charset="-122"/>
              </a:rPr>
              <a:t>() - 1);</a:t>
            </a:r>
          </a:p>
          <a:p>
            <a:r>
              <a:rPr lang="en-US" altLang="zh-CN" sz="1800" dirty="0">
                <a:solidFill>
                  <a:srgbClr val="2B91AF"/>
                </a:solidFill>
                <a:latin typeface="新宋体" panose="02010609030101010101" pitchFamily="49" charset="-122"/>
                <a:ea typeface="新宋体" panose="02010609030101010101" pitchFamily="49" charset="-122"/>
              </a:rPr>
              <a:t>Vec2i</a:t>
            </a: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err="1">
                <a:solidFill>
                  <a:srgbClr val="000000"/>
                </a:solidFill>
                <a:latin typeface="新宋体" panose="02010609030101010101" pitchFamily="49" charset="-122"/>
                <a:ea typeface="新宋体" panose="02010609030101010101" pitchFamily="49" charset="-122"/>
              </a:rPr>
              <a:t>bboxmax</a:t>
            </a:r>
            <a:r>
              <a:rPr lang="en-US" altLang="zh-CN" sz="1800" dirty="0">
                <a:solidFill>
                  <a:srgbClr val="000000"/>
                </a:solidFill>
                <a:latin typeface="新宋体" panose="02010609030101010101" pitchFamily="49" charset="-122"/>
                <a:ea typeface="新宋体" panose="02010609030101010101" pitchFamily="49" charset="-122"/>
              </a:rPr>
              <a:t>(0, 0);</a:t>
            </a:r>
          </a:p>
          <a:p>
            <a:r>
              <a:rPr lang="en-US" altLang="zh-CN" sz="1800" dirty="0">
                <a:solidFill>
                  <a:srgbClr val="2B91AF"/>
                </a:solidFill>
                <a:latin typeface="新宋体" panose="02010609030101010101" pitchFamily="49" charset="-122"/>
                <a:ea typeface="新宋体" panose="02010609030101010101" pitchFamily="49" charset="-122"/>
              </a:rPr>
              <a:t>Vec2i</a:t>
            </a:r>
            <a:r>
              <a:rPr lang="en-US" altLang="zh-CN" sz="1800" dirty="0">
                <a:solidFill>
                  <a:srgbClr val="000000"/>
                </a:solidFill>
                <a:latin typeface="新宋体" panose="02010609030101010101" pitchFamily="49" charset="-122"/>
                <a:ea typeface="新宋体" panose="02010609030101010101" pitchFamily="49" charset="-122"/>
              </a:rPr>
              <a:t> clamp(</a:t>
            </a:r>
            <a:r>
              <a:rPr lang="en-US" altLang="zh-CN" sz="1800" dirty="0" err="1">
                <a:solidFill>
                  <a:srgbClr val="808080"/>
                </a:solidFill>
                <a:latin typeface="新宋体" panose="02010609030101010101" pitchFamily="49" charset="-122"/>
                <a:ea typeface="新宋体" panose="02010609030101010101" pitchFamily="49" charset="-122"/>
              </a:rPr>
              <a:t>image</a:t>
            </a:r>
            <a:r>
              <a:rPr lang="en-US" altLang="zh-CN" sz="1800" dirty="0" err="1">
                <a:solidFill>
                  <a:srgbClr val="000000"/>
                </a:solidFill>
                <a:latin typeface="新宋体" panose="02010609030101010101" pitchFamily="49" charset="-122"/>
                <a:ea typeface="新宋体" panose="02010609030101010101" pitchFamily="49" charset="-122"/>
              </a:rPr>
              <a:t>.get_width</a:t>
            </a:r>
            <a:r>
              <a:rPr lang="en-US" altLang="zh-CN" sz="1800" dirty="0">
                <a:solidFill>
                  <a:srgbClr val="000000"/>
                </a:solidFill>
                <a:latin typeface="新宋体" panose="02010609030101010101" pitchFamily="49" charset="-122"/>
                <a:ea typeface="新宋体" panose="02010609030101010101" pitchFamily="49" charset="-122"/>
              </a:rPr>
              <a:t>() - 1, </a:t>
            </a:r>
            <a:r>
              <a:rPr lang="en-US" altLang="zh-CN" sz="1800" dirty="0" err="1">
                <a:solidFill>
                  <a:srgbClr val="808080"/>
                </a:solidFill>
                <a:latin typeface="新宋体" panose="02010609030101010101" pitchFamily="49" charset="-122"/>
                <a:ea typeface="新宋体" panose="02010609030101010101" pitchFamily="49" charset="-122"/>
              </a:rPr>
              <a:t>image</a:t>
            </a:r>
            <a:r>
              <a:rPr lang="en-US" altLang="zh-CN" sz="1800" dirty="0" err="1">
                <a:solidFill>
                  <a:srgbClr val="000000"/>
                </a:solidFill>
                <a:latin typeface="新宋体" panose="02010609030101010101" pitchFamily="49" charset="-122"/>
                <a:ea typeface="新宋体" panose="02010609030101010101" pitchFamily="49" charset="-122"/>
              </a:rPr>
              <a:t>.get_height</a:t>
            </a:r>
            <a:r>
              <a:rPr lang="en-US" altLang="zh-CN" sz="1800" dirty="0">
                <a:solidFill>
                  <a:srgbClr val="000000"/>
                </a:solidFill>
                <a:latin typeface="新宋体" panose="02010609030101010101" pitchFamily="49" charset="-122"/>
                <a:ea typeface="新宋体" panose="02010609030101010101" pitchFamily="49" charset="-122"/>
              </a:rPr>
              <a:t>() - 1);</a:t>
            </a:r>
          </a:p>
          <a:p>
            <a:r>
              <a:rPr lang="en-US" altLang="zh-CN" sz="1800" dirty="0">
                <a:solidFill>
                  <a:srgbClr val="008000"/>
                </a:solidFill>
                <a:latin typeface="新宋体" panose="02010609030101010101" pitchFamily="49" charset="-122"/>
                <a:ea typeface="新宋体" panose="02010609030101010101" pitchFamily="49" charset="-122"/>
              </a:rPr>
              <a:t>//</a:t>
            </a:r>
            <a:r>
              <a:rPr lang="zh-CN" altLang="en-US" sz="1800" dirty="0">
                <a:solidFill>
                  <a:srgbClr val="008000"/>
                </a:solidFill>
                <a:latin typeface="新宋体" panose="02010609030101010101" pitchFamily="49" charset="-122"/>
                <a:ea typeface="新宋体" panose="02010609030101010101" pitchFamily="49" charset="-122"/>
              </a:rPr>
              <a:t>遍历三个顶点</a:t>
            </a:r>
            <a:endParaRPr lang="zh-CN" altLang="en-US" sz="1800" dirty="0">
              <a:solidFill>
                <a:srgbClr val="000000"/>
              </a:solidFill>
              <a:latin typeface="新宋体" panose="02010609030101010101" pitchFamily="49" charset="-122"/>
              <a:ea typeface="新宋体" panose="02010609030101010101" pitchFamily="49" charset="-122"/>
            </a:endParaRPr>
          </a:p>
          <a:p>
            <a:r>
              <a:rPr lang="nn-NO" altLang="zh-CN" sz="1800" dirty="0">
                <a:solidFill>
                  <a:srgbClr val="0000FF"/>
                </a:solidFill>
                <a:latin typeface="新宋体" panose="02010609030101010101" pitchFamily="49" charset="-122"/>
                <a:ea typeface="新宋体" panose="02010609030101010101" pitchFamily="49" charset="-122"/>
              </a:rPr>
              <a:t>for</a:t>
            </a:r>
            <a:r>
              <a:rPr lang="nn-NO" altLang="zh-CN" sz="1800" dirty="0">
                <a:solidFill>
                  <a:srgbClr val="000000"/>
                </a:solidFill>
                <a:latin typeface="新宋体" panose="02010609030101010101" pitchFamily="49" charset="-122"/>
                <a:ea typeface="新宋体" panose="02010609030101010101" pitchFamily="49" charset="-122"/>
              </a:rPr>
              <a:t> (</a:t>
            </a:r>
            <a:r>
              <a:rPr lang="nn-NO" altLang="zh-CN" sz="1800" dirty="0">
                <a:solidFill>
                  <a:srgbClr val="0000FF"/>
                </a:solidFill>
                <a:latin typeface="新宋体" panose="02010609030101010101" pitchFamily="49" charset="-122"/>
                <a:ea typeface="新宋体" panose="02010609030101010101" pitchFamily="49" charset="-122"/>
              </a:rPr>
              <a:t>int</a:t>
            </a:r>
            <a:r>
              <a:rPr lang="nn-NO" altLang="zh-CN" sz="1800" dirty="0">
                <a:solidFill>
                  <a:srgbClr val="000000"/>
                </a:solidFill>
                <a:latin typeface="新宋体" panose="02010609030101010101" pitchFamily="49" charset="-122"/>
                <a:ea typeface="新宋体" panose="02010609030101010101" pitchFamily="49" charset="-122"/>
              </a:rPr>
              <a:t> i = 0; i &lt; 3; i++)</a:t>
            </a:r>
          </a:p>
          <a:p>
            <a:r>
              <a:rPr lang="en-US" altLang="zh-CN" sz="1800" dirty="0">
                <a:solidFill>
                  <a:srgbClr val="000000"/>
                </a:solidFill>
                <a:latin typeface="新宋体" panose="02010609030101010101" pitchFamily="49" charset="-122"/>
                <a:ea typeface="新宋体" panose="02010609030101010101" pitchFamily="49" charset="-122"/>
              </a:rPr>
              <a:t>{</a:t>
            </a:r>
          </a:p>
          <a:p>
            <a:pPr lvl="1"/>
            <a:r>
              <a:rPr lang="en-US" altLang="zh-CN" dirty="0">
                <a:solidFill>
                  <a:srgbClr val="008000"/>
                </a:solidFill>
                <a:latin typeface="新宋体" panose="02010609030101010101" pitchFamily="49" charset="-122"/>
                <a:ea typeface="新宋体" panose="02010609030101010101" pitchFamily="49" charset="-122"/>
              </a:rPr>
              <a:t>//</a:t>
            </a:r>
            <a:r>
              <a:rPr lang="zh-CN" altLang="en-US" dirty="0">
                <a:solidFill>
                  <a:srgbClr val="008000"/>
                </a:solidFill>
                <a:latin typeface="新宋体" panose="02010609030101010101" pitchFamily="49" charset="-122"/>
                <a:ea typeface="新宋体" panose="02010609030101010101" pitchFamily="49" charset="-122"/>
              </a:rPr>
              <a:t>最小</a:t>
            </a:r>
            <a:r>
              <a:rPr lang="en-US" altLang="zh-CN" dirty="0">
                <a:solidFill>
                  <a:srgbClr val="008000"/>
                </a:solidFill>
                <a:latin typeface="新宋体" panose="02010609030101010101" pitchFamily="49" charset="-122"/>
                <a:ea typeface="新宋体" panose="02010609030101010101" pitchFamily="49" charset="-122"/>
              </a:rPr>
              <a:t>x ,y</a:t>
            </a:r>
            <a:r>
              <a:rPr lang="zh-CN" altLang="en-US" dirty="0">
                <a:solidFill>
                  <a:srgbClr val="008000"/>
                </a:solidFill>
                <a:latin typeface="新宋体" panose="02010609030101010101" pitchFamily="49" charset="-122"/>
                <a:ea typeface="新宋体" panose="02010609030101010101" pitchFamily="49" charset="-122"/>
              </a:rPr>
              <a:t>就是三个顶点中最小的</a:t>
            </a:r>
            <a:r>
              <a:rPr lang="en-US" altLang="zh-CN" dirty="0">
                <a:solidFill>
                  <a:srgbClr val="008000"/>
                </a:solidFill>
                <a:latin typeface="新宋体" panose="02010609030101010101" pitchFamily="49" charset="-122"/>
                <a:ea typeface="新宋体" panose="02010609030101010101" pitchFamily="49" charset="-122"/>
              </a:rPr>
              <a:t>x</a:t>
            </a:r>
            <a:r>
              <a:rPr lang="zh-CN" altLang="en-US" dirty="0">
                <a:solidFill>
                  <a:srgbClr val="008000"/>
                </a:solidFill>
                <a:latin typeface="新宋体" panose="02010609030101010101" pitchFamily="49" charset="-122"/>
                <a:ea typeface="新宋体" panose="02010609030101010101" pitchFamily="49" charset="-122"/>
              </a:rPr>
              <a:t>和</a:t>
            </a:r>
            <a:r>
              <a:rPr lang="en-US" altLang="zh-CN" dirty="0">
                <a:solidFill>
                  <a:srgbClr val="008000"/>
                </a:solidFill>
                <a:latin typeface="新宋体" panose="02010609030101010101" pitchFamily="49" charset="-122"/>
                <a:ea typeface="新宋体" panose="02010609030101010101" pitchFamily="49" charset="-122"/>
              </a:rPr>
              <a:t>y</a:t>
            </a:r>
            <a:endParaRPr lang="zh-CN" altLang="en-US" dirty="0">
              <a:solidFill>
                <a:srgbClr val="000000"/>
              </a:solidFill>
              <a:latin typeface="新宋体" panose="02010609030101010101" pitchFamily="49" charset="-122"/>
              <a:ea typeface="新宋体" panose="02010609030101010101" pitchFamily="49" charset="-122"/>
            </a:endParaRPr>
          </a:p>
          <a:p>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err="1">
                <a:solidFill>
                  <a:srgbClr val="000000"/>
                </a:solidFill>
                <a:latin typeface="新宋体" panose="02010609030101010101" pitchFamily="49" charset="-122"/>
                <a:ea typeface="新宋体" panose="02010609030101010101" pitchFamily="49" charset="-122"/>
              </a:rPr>
              <a:t>bboxmin.x</a:t>
            </a:r>
            <a:r>
              <a:rPr lang="en-US" altLang="zh-CN" sz="1800" dirty="0">
                <a:solidFill>
                  <a:srgbClr val="000000"/>
                </a:solidFill>
                <a:latin typeface="新宋体" panose="02010609030101010101" pitchFamily="49" charset="-122"/>
                <a:ea typeface="新宋体" panose="02010609030101010101" pitchFamily="49" charset="-122"/>
              </a:rPr>
              <a:t> = std::max(0, std::min(</a:t>
            </a:r>
            <a:r>
              <a:rPr lang="en-US" altLang="zh-CN" sz="1800" dirty="0" err="1">
                <a:solidFill>
                  <a:srgbClr val="000000"/>
                </a:solidFill>
                <a:latin typeface="新宋体" panose="02010609030101010101" pitchFamily="49" charset="-122"/>
                <a:ea typeface="新宋体" panose="02010609030101010101" pitchFamily="49" charset="-122"/>
              </a:rPr>
              <a:t>bboxmin.x</a:t>
            </a: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a:solidFill>
                  <a:srgbClr val="808080"/>
                </a:solidFill>
                <a:latin typeface="新宋体" panose="02010609030101010101" pitchFamily="49" charset="-122"/>
                <a:ea typeface="新宋体" panose="02010609030101010101" pitchFamily="49" charset="-122"/>
              </a:rPr>
              <a:t>pts</a:t>
            </a:r>
            <a:r>
              <a:rPr lang="en-US" altLang="zh-CN" sz="1800" dirty="0">
                <a:solidFill>
                  <a:srgbClr val="000000"/>
                </a:solidFill>
                <a:latin typeface="新宋体" panose="02010609030101010101" pitchFamily="49" charset="-122"/>
                <a:ea typeface="新宋体" panose="02010609030101010101" pitchFamily="49" charset="-122"/>
              </a:rPr>
              <a:t>[</a:t>
            </a:r>
            <a:r>
              <a:rPr lang="en-US" altLang="zh-CN" sz="1800" dirty="0" err="1">
                <a:solidFill>
                  <a:srgbClr val="000000"/>
                </a:solidFill>
                <a:latin typeface="新宋体" panose="02010609030101010101" pitchFamily="49" charset="-122"/>
                <a:ea typeface="新宋体" panose="02010609030101010101" pitchFamily="49" charset="-122"/>
              </a:rPr>
              <a:t>i</a:t>
            </a:r>
            <a:r>
              <a:rPr lang="en-US" altLang="zh-CN" sz="1800" dirty="0">
                <a:solidFill>
                  <a:srgbClr val="000000"/>
                </a:solidFill>
                <a:latin typeface="新宋体" panose="02010609030101010101" pitchFamily="49" charset="-122"/>
                <a:ea typeface="新宋体" panose="02010609030101010101" pitchFamily="49" charset="-122"/>
              </a:rPr>
              <a:t>].x));</a:t>
            </a:r>
          </a:p>
          <a:p>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err="1">
                <a:solidFill>
                  <a:srgbClr val="000000"/>
                </a:solidFill>
                <a:latin typeface="新宋体" panose="02010609030101010101" pitchFamily="49" charset="-122"/>
                <a:ea typeface="新宋体" panose="02010609030101010101" pitchFamily="49" charset="-122"/>
              </a:rPr>
              <a:t>bboxmin.y</a:t>
            </a:r>
            <a:r>
              <a:rPr lang="en-US" altLang="zh-CN" sz="1800" dirty="0">
                <a:solidFill>
                  <a:srgbClr val="000000"/>
                </a:solidFill>
                <a:latin typeface="新宋体" panose="02010609030101010101" pitchFamily="49" charset="-122"/>
                <a:ea typeface="新宋体" panose="02010609030101010101" pitchFamily="49" charset="-122"/>
              </a:rPr>
              <a:t> = std::max(0, std::min(</a:t>
            </a:r>
            <a:r>
              <a:rPr lang="en-US" altLang="zh-CN" sz="1800" dirty="0" err="1">
                <a:solidFill>
                  <a:srgbClr val="000000"/>
                </a:solidFill>
                <a:latin typeface="新宋体" panose="02010609030101010101" pitchFamily="49" charset="-122"/>
                <a:ea typeface="新宋体" panose="02010609030101010101" pitchFamily="49" charset="-122"/>
              </a:rPr>
              <a:t>bboxmin.y</a:t>
            </a: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a:solidFill>
                  <a:srgbClr val="808080"/>
                </a:solidFill>
                <a:latin typeface="新宋体" panose="02010609030101010101" pitchFamily="49" charset="-122"/>
                <a:ea typeface="新宋体" panose="02010609030101010101" pitchFamily="49" charset="-122"/>
              </a:rPr>
              <a:t>pts</a:t>
            </a:r>
            <a:r>
              <a:rPr lang="en-US" altLang="zh-CN" sz="1800" dirty="0">
                <a:solidFill>
                  <a:srgbClr val="000000"/>
                </a:solidFill>
                <a:latin typeface="新宋体" panose="02010609030101010101" pitchFamily="49" charset="-122"/>
                <a:ea typeface="新宋体" panose="02010609030101010101" pitchFamily="49" charset="-122"/>
              </a:rPr>
              <a:t>[</a:t>
            </a:r>
            <a:r>
              <a:rPr lang="en-US" altLang="zh-CN" sz="1800" dirty="0" err="1">
                <a:solidFill>
                  <a:srgbClr val="000000"/>
                </a:solidFill>
                <a:latin typeface="新宋体" panose="02010609030101010101" pitchFamily="49" charset="-122"/>
                <a:ea typeface="新宋体" panose="02010609030101010101" pitchFamily="49" charset="-122"/>
              </a:rPr>
              <a:t>i</a:t>
            </a:r>
            <a:r>
              <a:rPr lang="en-US" altLang="zh-CN" sz="1800" dirty="0">
                <a:solidFill>
                  <a:srgbClr val="000000"/>
                </a:solidFill>
                <a:latin typeface="新宋体" panose="02010609030101010101" pitchFamily="49" charset="-122"/>
                <a:ea typeface="新宋体" panose="02010609030101010101" pitchFamily="49" charset="-122"/>
              </a:rPr>
              <a:t>].y));</a:t>
            </a:r>
          </a:p>
          <a:p>
            <a:endParaRPr lang="zh-CN" altLang="en-US" sz="1800" dirty="0">
              <a:solidFill>
                <a:srgbClr val="000000"/>
              </a:solidFill>
              <a:latin typeface="新宋体" panose="02010609030101010101" pitchFamily="49" charset="-122"/>
              <a:ea typeface="新宋体" panose="02010609030101010101" pitchFamily="49" charset="-122"/>
            </a:endParaRPr>
          </a:p>
          <a:p>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err="1">
                <a:solidFill>
                  <a:srgbClr val="000000"/>
                </a:solidFill>
                <a:latin typeface="新宋体" panose="02010609030101010101" pitchFamily="49" charset="-122"/>
                <a:ea typeface="新宋体" panose="02010609030101010101" pitchFamily="49" charset="-122"/>
              </a:rPr>
              <a:t>bboxmax.x</a:t>
            </a:r>
            <a:r>
              <a:rPr lang="en-US" altLang="zh-CN" sz="1800" dirty="0">
                <a:solidFill>
                  <a:srgbClr val="000000"/>
                </a:solidFill>
                <a:latin typeface="新宋体" panose="02010609030101010101" pitchFamily="49" charset="-122"/>
                <a:ea typeface="新宋体" panose="02010609030101010101" pitchFamily="49" charset="-122"/>
              </a:rPr>
              <a:t> = std::min(</a:t>
            </a:r>
            <a:r>
              <a:rPr lang="en-US" altLang="zh-CN" sz="1800" dirty="0" err="1">
                <a:solidFill>
                  <a:srgbClr val="000000"/>
                </a:solidFill>
                <a:latin typeface="新宋体" panose="02010609030101010101" pitchFamily="49" charset="-122"/>
                <a:ea typeface="新宋体" panose="02010609030101010101" pitchFamily="49" charset="-122"/>
              </a:rPr>
              <a:t>clamp.x</a:t>
            </a:r>
            <a:r>
              <a:rPr lang="en-US" altLang="zh-CN" sz="1800" dirty="0">
                <a:solidFill>
                  <a:srgbClr val="000000"/>
                </a:solidFill>
                <a:latin typeface="新宋体" panose="02010609030101010101" pitchFamily="49" charset="-122"/>
                <a:ea typeface="新宋体" panose="02010609030101010101" pitchFamily="49" charset="-122"/>
              </a:rPr>
              <a:t>, std::max(</a:t>
            </a:r>
            <a:r>
              <a:rPr lang="en-US" altLang="zh-CN" sz="1800" dirty="0" err="1">
                <a:solidFill>
                  <a:srgbClr val="000000"/>
                </a:solidFill>
                <a:latin typeface="新宋体" panose="02010609030101010101" pitchFamily="49" charset="-122"/>
                <a:ea typeface="新宋体" panose="02010609030101010101" pitchFamily="49" charset="-122"/>
              </a:rPr>
              <a:t>bboxmax.x</a:t>
            </a: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a:solidFill>
                  <a:srgbClr val="808080"/>
                </a:solidFill>
                <a:latin typeface="新宋体" panose="02010609030101010101" pitchFamily="49" charset="-122"/>
                <a:ea typeface="新宋体" panose="02010609030101010101" pitchFamily="49" charset="-122"/>
              </a:rPr>
              <a:t>pts</a:t>
            </a:r>
            <a:r>
              <a:rPr lang="en-US" altLang="zh-CN" sz="1800" dirty="0">
                <a:solidFill>
                  <a:srgbClr val="000000"/>
                </a:solidFill>
                <a:latin typeface="新宋体" panose="02010609030101010101" pitchFamily="49" charset="-122"/>
                <a:ea typeface="新宋体" panose="02010609030101010101" pitchFamily="49" charset="-122"/>
              </a:rPr>
              <a:t>[</a:t>
            </a:r>
            <a:r>
              <a:rPr lang="en-US" altLang="zh-CN" sz="1800" dirty="0" err="1">
                <a:solidFill>
                  <a:srgbClr val="000000"/>
                </a:solidFill>
                <a:latin typeface="新宋体" panose="02010609030101010101" pitchFamily="49" charset="-122"/>
                <a:ea typeface="新宋体" panose="02010609030101010101" pitchFamily="49" charset="-122"/>
              </a:rPr>
              <a:t>i</a:t>
            </a:r>
            <a:r>
              <a:rPr lang="en-US" altLang="zh-CN" sz="1800" dirty="0">
                <a:solidFill>
                  <a:srgbClr val="000000"/>
                </a:solidFill>
                <a:latin typeface="新宋体" panose="02010609030101010101" pitchFamily="49" charset="-122"/>
                <a:ea typeface="新宋体" panose="02010609030101010101" pitchFamily="49" charset="-122"/>
              </a:rPr>
              <a:t>].x));</a:t>
            </a:r>
          </a:p>
          <a:p>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err="1">
                <a:solidFill>
                  <a:srgbClr val="000000"/>
                </a:solidFill>
                <a:latin typeface="新宋体" panose="02010609030101010101" pitchFamily="49" charset="-122"/>
                <a:ea typeface="新宋体" panose="02010609030101010101" pitchFamily="49" charset="-122"/>
              </a:rPr>
              <a:t>bboxmax.y</a:t>
            </a:r>
            <a:r>
              <a:rPr lang="en-US" altLang="zh-CN" sz="1800" dirty="0">
                <a:solidFill>
                  <a:srgbClr val="000000"/>
                </a:solidFill>
                <a:latin typeface="新宋体" panose="02010609030101010101" pitchFamily="49" charset="-122"/>
                <a:ea typeface="新宋体" panose="02010609030101010101" pitchFamily="49" charset="-122"/>
              </a:rPr>
              <a:t> = std::min(</a:t>
            </a:r>
            <a:r>
              <a:rPr lang="en-US" altLang="zh-CN" sz="1800" dirty="0" err="1">
                <a:solidFill>
                  <a:srgbClr val="000000"/>
                </a:solidFill>
                <a:latin typeface="新宋体" panose="02010609030101010101" pitchFamily="49" charset="-122"/>
                <a:ea typeface="新宋体" panose="02010609030101010101" pitchFamily="49" charset="-122"/>
              </a:rPr>
              <a:t>clamp.y</a:t>
            </a:r>
            <a:r>
              <a:rPr lang="en-US" altLang="zh-CN" sz="1800" dirty="0">
                <a:solidFill>
                  <a:srgbClr val="000000"/>
                </a:solidFill>
                <a:latin typeface="新宋体" panose="02010609030101010101" pitchFamily="49" charset="-122"/>
                <a:ea typeface="新宋体" panose="02010609030101010101" pitchFamily="49" charset="-122"/>
              </a:rPr>
              <a:t>, std::max(</a:t>
            </a:r>
            <a:r>
              <a:rPr lang="en-US" altLang="zh-CN" sz="1800" dirty="0" err="1">
                <a:solidFill>
                  <a:srgbClr val="000000"/>
                </a:solidFill>
                <a:latin typeface="新宋体" panose="02010609030101010101" pitchFamily="49" charset="-122"/>
                <a:ea typeface="新宋体" panose="02010609030101010101" pitchFamily="49" charset="-122"/>
              </a:rPr>
              <a:t>bboxmax.y</a:t>
            </a: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a:solidFill>
                  <a:srgbClr val="808080"/>
                </a:solidFill>
                <a:latin typeface="新宋体" panose="02010609030101010101" pitchFamily="49" charset="-122"/>
                <a:ea typeface="新宋体" panose="02010609030101010101" pitchFamily="49" charset="-122"/>
              </a:rPr>
              <a:t>pts</a:t>
            </a:r>
            <a:r>
              <a:rPr lang="en-US" altLang="zh-CN" sz="1800" dirty="0">
                <a:solidFill>
                  <a:srgbClr val="000000"/>
                </a:solidFill>
                <a:latin typeface="新宋体" panose="02010609030101010101" pitchFamily="49" charset="-122"/>
                <a:ea typeface="新宋体" panose="02010609030101010101" pitchFamily="49" charset="-122"/>
              </a:rPr>
              <a:t>[</a:t>
            </a:r>
            <a:r>
              <a:rPr lang="en-US" altLang="zh-CN" sz="1800" dirty="0" err="1">
                <a:solidFill>
                  <a:srgbClr val="000000"/>
                </a:solidFill>
                <a:latin typeface="新宋体" panose="02010609030101010101" pitchFamily="49" charset="-122"/>
                <a:ea typeface="新宋体" panose="02010609030101010101" pitchFamily="49" charset="-122"/>
              </a:rPr>
              <a:t>i</a:t>
            </a:r>
            <a:r>
              <a:rPr lang="en-US" altLang="zh-CN" sz="1800" dirty="0">
                <a:solidFill>
                  <a:srgbClr val="000000"/>
                </a:solidFill>
                <a:latin typeface="新宋体" panose="02010609030101010101" pitchFamily="49" charset="-122"/>
                <a:ea typeface="新宋体" panose="02010609030101010101" pitchFamily="49" charset="-122"/>
              </a:rPr>
              <a:t>].y));</a:t>
            </a:r>
          </a:p>
          <a:p>
            <a:r>
              <a:rPr lang="en-US" altLang="zh-CN" sz="1800" dirty="0">
                <a:solidFill>
                  <a:srgbClr val="000000"/>
                </a:solidFill>
                <a:latin typeface="新宋体" panose="02010609030101010101" pitchFamily="49" charset="-122"/>
                <a:ea typeface="新宋体" panose="02010609030101010101" pitchFamily="49" charset="-122"/>
              </a:rPr>
              <a:t>}</a:t>
            </a:r>
            <a:endParaRPr lang="zh-CN" altLang="en-US" dirty="0"/>
          </a:p>
        </p:txBody>
      </p:sp>
    </p:spTree>
    <p:extLst>
      <p:ext uri="{BB962C8B-B14F-4D97-AF65-F5344CB8AC3E}">
        <p14:creationId xmlns:p14="http://schemas.microsoft.com/office/powerpoint/2010/main" val="36839046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BE1112E5-AA78-D091-FF67-6A3AAD0BFA60}"/>
              </a:ext>
            </a:extLst>
          </p:cNvPr>
          <p:cNvSpPr txBox="1"/>
          <p:nvPr/>
        </p:nvSpPr>
        <p:spPr>
          <a:xfrm>
            <a:off x="660706" y="588312"/>
            <a:ext cx="10290060" cy="4801314"/>
          </a:xfrm>
          <a:prstGeom prst="rect">
            <a:avLst/>
          </a:prstGeom>
          <a:noFill/>
        </p:spPr>
        <p:txBody>
          <a:bodyPr wrap="square" rtlCol="0">
            <a:spAutoFit/>
          </a:bodyPr>
          <a:lstStyle/>
          <a:p>
            <a:r>
              <a:rPr lang="zh-CN" altLang="en-US" dirty="0"/>
              <a:t>现在需要解决的问题，就是如何分配这个光照强度，</a:t>
            </a:r>
            <a:endParaRPr lang="en-US" altLang="zh-CN" dirty="0"/>
          </a:p>
          <a:p>
            <a:r>
              <a:rPr lang="zh-CN" altLang="en-US" dirty="0"/>
              <a:t>如果一个平面与光线垂直，那么其的强度最大，如果一个平面与光线平行，那么其强度为</a:t>
            </a:r>
            <a:r>
              <a:rPr lang="en-US" altLang="zh-CN" dirty="0"/>
              <a:t>0</a:t>
            </a:r>
          </a:p>
          <a:p>
            <a:endParaRPr lang="en-US" altLang="zh-CN" dirty="0"/>
          </a:p>
          <a:p>
            <a:r>
              <a:rPr lang="zh-CN" altLang="en-US" dirty="0"/>
              <a:t>所以，可以利用法线与光线的夹角来确定接受到的光强比例。</a:t>
            </a:r>
            <a:endParaRPr lang="en-US" altLang="zh-CN" dirty="0"/>
          </a:p>
          <a:p>
            <a:endParaRPr lang="en-US" altLang="zh-CN" dirty="0"/>
          </a:p>
          <a:p>
            <a:r>
              <a:rPr lang="zh-CN" altLang="en-US" dirty="0"/>
              <a:t>定义光照为</a:t>
            </a:r>
            <a:r>
              <a:rPr lang="en-US" altLang="zh-CN" dirty="0"/>
              <a:t>Vec3f </a:t>
            </a:r>
            <a:r>
              <a:rPr lang="en-US" altLang="zh-CN" dirty="0" err="1"/>
              <a:t>light_dir</a:t>
            </a:r>
            <a:r>
              <a:rPr lang="en-US" altLang="zh-CN" dirty="0"/>
              <a:t>(0,0,1)</a:t>
            </a:r>
            <a:r>
              <a:rPr lang="zh-CN" altLang="en-US" dirty="0"/>
              <a:t>，将我们的正交向量与光照求点积后，就得到了系数，然后对</a:t>
            </a:r>
            <a:r>
              <a:rPr lang="en-US" altLang="zh-CN" dirty="0" err="1"/>
              <a:t>TGAColor</a:t>
            </a:r>
            <a:r>
              <a:rPr lang="zh-CN" altLang="en-US" dirty="0"/>
              <a:t>的值乘以系数得到不同的光照强度。</a:t>
            </a:r>
            <a:endParaRPr lang="en-US" altLang="zh-CN" dirty="0"/>
          </a:p>
          <a:p>
            <a:r>
              <a:rPr lang="en-US" altLang="zh-CN" sz="1800" dirty="0">
                <a:solidFill>
                  <a:srgbClr val="008000"/>
                </a:solidFill>
                <a:latin typeface="新宋体" panose="02010609030101010101" pitchFamily="49" charset="-122"/>
                <a:ea typeface="新宋体" panose="02010609030101010101" pitchFamily="49" charset="-122"/>
              </a:rPr>
              <a:t>//</a:t>
            </a:r>
            <a:r>
              <a:rPr lang="zh-CN" altLang="en-US" sz="1800" dirty="0">
                <a:solidFill>
                  <a:srgbClr val="008000"/>
                </a:solidFill>
                <a:latin typeface="新宋体" panose="02010609030101010101" pitchFamily="49" charset="-122"/>
                <a:ea typeface="新宋体" panose="02010609030101010101" pitchFamily="49" charset="-122"/>
              </a:rPr>
              <a:t>三角形面的法线</a:t>
            </a:r>
            <a:endParaRPr lang="zh-CN" altLang="en-US" sz="1800" dirty="0">
              <a:solidFill>
                <a:srgbClr val="000000"/>
              </a:solidFill>
              <a:latin typeface="新宋体" panose="02010609030101010101" pitchFamily="49" charset="-122"/>
              <a:ea typeface="新宋体" panose="02010609030101010101" pitchFamily="49" charset="-122"/>
            </a:endParaRPr>
          </a:p>
          <a:p>
            <a:r>
              <a:rPr lang="en-US" altLang="zh-CN" sz="1800" dirty="0">
                <a:solidFill>
                  <a:srgbClr val="2B91AF"/>
                </a:solidFill>
                <a:latin typeface="新宋体" panose="02010609030101010101" pitchFamily="49" charset="-122"/>
                <a:ea typeface="新宋体" panose="02010609030101010101" pitchFamily="49" charset="-122"/>
              </a:rPr>
              <a:t>Vec3f</a:t>
            </a:r>
            <a:r>
              <a:rPr lang="en-US" altLang="zh-CN" sz="1800" dirty="0">
                <a:solidFill>
                  <a:srgbClr val="000000"/>
                </a:solidFill>
                <a:latin typeface="新宋体" panose="02010609030101010101" pitchFamily="49" charset="-122"/>
                <a:ea typeface="新宋体" panose="02010609030101010101" pitchFamily="49" charset="-122"/>
              </a:rPr>
              <a:t> n = (</a:t>
            </a:r>
            <a:r>
              <a:rPr lang="en-US" altLang="zh-CN" sz="1800" dirty="0" err="1">
                <a:solidFill>
                  <a:srgbClr val="000000"/>
                </a:solidFill>
                <a:latin typeface="新宋体" panose="02010609030101010101" pitchFamily="49" charset="-122"/>
                <a:ea typeface="新宋体" panose="02010609030101010101" pitchFamily="49" charset="-122"/>
              </a:rPr>
              <a:t>world_coords</a:t>
            </a:r>
            <a:r>
              <a:rPr lang="en-US" altLang="zh-CN" sz="1800" dirty="0">
                <a:solidFill>
                  <a:srgbClr val="000000"/>
                </a:solidFill>
                <a:latin typeface="新宋体" panose="02010609030101010101" pitchFamily="49" charset="-122"/>
                <a:ea typeface="新宋体" panose="02010609030101010101" pitchFamily="49" charset="-122"/>
              </a:rPr>
              <a:t>[2] </a:t>
            </a:r>
            <a:r>
              <a:rPr lang="en-US" altLang="zh-CN" sz="1800" dirty="0">
                <a:solidFill>
                  <a:srgbClr val="008080"/>
                </a:solidFill>
                <a:latin typeface="新宋体" panose="02010609030101010101" pitchFamily="49" charset="-122"/>
                <a:ea typeface="新宋体" panose="02010609030101010101" pitchFamily="49" charset="-122"/>
              </a:rPr>
              <a:t>-</a:t>
            </a: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err="1">
                <a:solidFill>
                  <a:srgbClr val="000000"/>
                </a:solidFill>
                <a:latin typeface="新宋体" panose="02010609030101010101" pitchFamily="49" charset="-122"/>
                <a:ea typeface="新宋体" panose="02010609030101010101" pitchFamily="49" charset="-122"/>
              </a:rPr>
              <a:t>world_coords</a:t>
            </a:r>
            <a:r>
              <a:rPr lang="en-US" altLang="zh-CN" sz="1800" dirty="0">
                <a:solidFill>
                  <a:srgbClr val="000000"/>
                </a:solidFill>
                <a:latin typeface="新宋体" panose="02010609030101010101" pitchFamily="49" charset="-122"/>
                <a:ea typeface="新宋体" panose="02010609030101010101" pitchFamily="49" charset="-122"/>
              </a:rPr>
              <a:t>[0]) </a:t>
            </a:r>
            <a:r>
              <a:rPr lang="en-US" altLang="zh-CN" sz="1800" dirty="0">
                <a:solidFill>
                  <a:srgbClr val="008080"/>
                </a:solidFill>
                <a:latin typeface="新宋体" panose="02010609030101010101" pitchFamily="49" charset="-122"/>
                <a:ea typeface="新宋体" panose="02010609030101010101" pitchFamily="49" charset="-122"/>
              </a:rPr>
              <a:t>^</a:t>
            </a: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err="1">
                <a:solidFill>
                  <a:srgbClr val="000000"/>
                </a:solidFill>
                <a:latin typeface="新宋体" panose="02010609030101010101" pitchFamily="49" charset="-122"/>
                <a:ea typeface="新宋体" panose="02010609030101010101" pitchFamily="49" charset="-122"/>
              </a:rPr>
              <a:t>world_coords</a:t>
            </a:r>
            <a:r>
              <a:rPr lang="en-US" altLang="zh-CN" sz="1800" dirty="0">
                <a:solidFill>
                  <a:srgbClr val="000000"/>
                </a:solidFill>
                <a:latin typeface="新宋体" panose="02010609030101010101" pitchFamily="49" charset="-122"/>
                <a:ea typeface="新宋体" panose="02010609030101010101" pitchFamily="49" charset="-122"/>
              </a:rPr>
              <a:t>[1] </a:t>
            </a:r>
            <a:r>
              <a:rPr lang="en-US" altLang="zh-CN" sz="1800" dirty="0">
                <a:solidFill>
                  <a:srgbClr val="008080"/>
                </a:solidFill>
                <a:latin typeface="新宋体" panose="02010609030101010101" pitchFamily="49" charset="-122"/>
                <a:ea typeface="新宋体" panose="02010609030101010101" pitchFamily="49" charset="-122"/>
              </a:rPr>
              <a:t>-</a:t>
            </a: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err="1">
                <a:solidFill>
                  <a:srgbClr val="000000"/>
                </a:solidFill>
                <a:latin typeface="新宋体" panose="02010609030101010101" pitchFamily="49" charset="-122"/>
                <a:ea typeface="新宋体" panose="02010609030101010101" pitchFamily="49" charset="-122"/>
              </a:rPr>
              <a:t>world_coords</a:t>
            </a:r>
            <a:r>
              <a:rPr lang="en-US" altLang="zh-CN" sz="1800" dirty="0">
                <a:solidFill>
                  <a:srgbClr val="000000"/>
                </a:solidFill>
                <a:latin typeface="新宋体" panose="02010609030101010101" pitchFamily="49" charset="-122"/>
                <a:ea typeface="新宋体" panose="02010609030101010101" pitchFamily="49" charset="-122"/>
              </a:rPr>
              <a:t>[0]);</a:t>
            </a:r>
          </a:p>
          <a:p>
            <a:r>
              <a:rPr lang="en-US" altLang="zh-CN" sz="1800" dirty="0">
                <a:solidFill>
                  <a:srgbClr val="008000"/>
                </a:solidFill>
                <a:latin typeface="新宋体" panose="02010609030101010101" pitchFamily="49" charset="-122"/>
                <a:ea typeface="新宋体" panose="02010609030101010101" pitchFamily="49" charset="-122"/>
              </a:rPr>
              <a:t>//</a:t>
            </a:r>
            <a:r>
              <a:rPr lang="zh-CN" altLang="en-US" sz="1800" dirty="0">
                <a:solidFill>
                  <a:srgbClr val="008000"/>
                </a:solidFill>
                <a:latin typeface="新宋体" panose="02010609030101010101" pitchFamily="49" charset="-122"/>
                <a:ea typeface="新宋体" panose="02010609030101010101" pitchFamily="49" charset="-122"/>
              </a:rPr>
              <a:t>归一化</a:t>
            </a:r>
            <a:endParaRPr lang="zh-CN" altLang="en-US" sz="1800" dirty="0">
              <a:solidFill>
                <a:srgbClr val="000000"/>
              </a:solidFill>
              <a:latin typeface="新宋体" panose="02010609030101010101" pitchFamily="49" charset="-122"/>
              <a:ea typeface="新宋体" panose="02010609030101010101" pitchFamily="49" charset="-122"/>
            </a:endParaRPr>
          </a:p>
          <a:p>
            <a:r>
              <a:rPr lang="en-US" altLang="zh-CN" sz="1800" dirty="0" err="1">
                <a:solidFill>
                  <a:srgbClr val="000000"/>
                </a:solidFill>
                <a:latin typeface="新宋体" panose="02010609030101010101" pitchFamily="49" charset="-122"/>
                <a:ea typeface="新宋体" panose="02010609030101010101" pitchFamily="49" charset="-122"/>
              </a:rPr>
              <a:t>n.normalize</a:t>
            </a:r>
            <a:r>
              <a:rPr lang="en-US" altLang="zh-CN" sz="1800" dirty="0">
                <a:solidFill>
                  <a:srgbClr val="000000"/>
                </a:solidFill>
                <a:latin typeface="新宋体" panose="02010609030101010101" pitchFamily="49" charset="-122"/>
                <a:ea typeface="新宋体" panose="02010609030101010101" pitchFamily="49" charset="-122"/>
              </a:rPr>
              <a:t>();</a:t>
            </a:r>
          </a:p>
          <a:p>
            <a:r>
              <a:rPr lang="en-US" altLang="zh-CN" sz="1800" dirty="0">
                <a:solidFill>
                  <a:srgbClr val="008000"/>
                </a:solidFill>
                <a:latin typeface="新宋体" panose="02010609030101010101" pitchFamily="49" charset="-122"/>
                <a:ea typeface="新宋体" panose="02010609030101010101" pitchFamily="49" charset="-122"/>
              </a:rPr>
              <a:t>//</a:t>
            </a:r>
            <a:r>
              <a:rPr lang="zh-CN" altLang="en-US" sz="1800" dirty="0">
                <a:solidFill>
                  <a:srgbClr val="008000"/>
                </a:solidFill>
                <a:latin typeface="新宋体" panose="02010609030101010101" pitchFamily="49" charset="-122"/>
                <a:ea typeface="新宋体" panose="02010609030101010101" pitchFamily="49" charset="-122"/>
              </a:rPr>
              <a:t>光照强度比例</a:t>
            </a:r>
            <a:endParaRPr lang="zh-CN" altLang="en-US" sz="1800" dirty="0">
              <a:solidFill>
                <a:srgbClr val="000000"/>
              </a:solidFill>
              <a:latin typeface="新宋体" panose="02010609030101010101" pitchFamily="49" charset="-122"/>
              <a:ea typeface="新宋体" panose="02010609030101010101" pitchFamily="49" charset="-122"/>
            </a:endParaRPr>
          </a:p>
          <a:p>
            <a:r>
              <a:rPr lang="en-US" altLang="zh-CN" sz="1800" dirty="0">
                <a:solidFill>
                  <a:srgbClr val="0000FF"/>
                </a:solidFill>
                <a:latin typeface="新宋体" panose="02010609030101010101" pitchFamily="49" charset="-122"/>
                <a:ea typeface="新宋体" panose="02010609030101010101" pitchFamily="49" charset="-122"/>
              </a:rPr>
              <a:t>float</a:t>
            </a:r>
            <a:r>
              <a:rPr lang="en-US" altLang="zh-CN" sz="1800" dirty="0">
                <a:solidFill>
                  <a:srgbClr val="000000"/>
                </a:solidFill>
                <a:latin typeface="新宋体" panose="02010609030101010101" pitchFamily="49" charset="-122"/>
                <a:ea typeface="新宋体" panose="02010609030101010101" pitchFamily="49" charset="-122"/>
              </a:rPr>
              <a:t> intensity = n </a:t>
            </a:r>
            <a:r>
              <a:rPr lang="en-US" altLang="zh-CN" sz="1800" dirty="0">
                <a:solidFill>
                  <a:srgbClr val="008080"/>
                </a:solidFill>
                <a:latin typeface="新宋体" panose="02010609030101010101" pitchFamily="49" charset="-122"/>
                <a:ea typeface="新宋体" panose="02010609030101010101" pitchFamily="49" charset="-122"/>
              </a:rPr>
              <a:t>*</a:t>
            </a: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err="1">
                <a:solidFill>
                  <a:srgbClr val="000000"/>
                </a:solidFill>
                <a:latin typeface="新宋体" panose="02010609030101010101" pitchFamily="49" charset="-122"/>
                <a:ea typeface="新宋体" panose="02010609030101010101" pitchFamily="49" charset="-122"/>
              </a:rPr>
              <a:t>light_Dir</a:t>
            </a:r>
            <a:r>
              <a:rPr lang="en-US" altLang="zh-CN" sz="1800" dirty="0">
                <a:solidFill>
                  <a:srgbClr val="000000"/>
                </a:solidFill>
                <a:latin typeface="新宋体" panose="02010609030101010101" pitchFamily="49" charset="-122"/>
                <a:ea typeface="新宋体" panose="02010609030101010101" pitchFamily="49" charset="-122"/>
              </a:rPr>
              <a:t>;</a:t>
            </a:r>
          </a:p>
          <a:p>
            <a:r>
              <a:rPr lang="en-US" altLang="zh-CN" sz="1800" dirty="0">
                <a:solidFill>
                  <a:srgbClr val="008000"/>
                </a:solidFill>
                <a:latin typeface="新宋体" panose="02010609030101010101" pitchFamily="49" charset="-122"/>
                <a:ea typeface="新宋体" panose="02010609030101010101" pitchFamily="49" charset="-122"/>
              </a:rPr>
              <a:t>//</a:t>
            </a:r>
            <a:r>
              <a:rPr lang="zh-CN" altLang="en-US" sz="1800" dirty="0">
                <a:solidFill>
                  <a:srgbClr val="008000"/>
                </a:solidFill>
                <a:latin typeface="新宋体" panose="02010609030101010101" pitchFamily="49" charset="-122"/>
                <a:ea typeface="新宋体" panose="02010609030101010101" pitchFamily="49" charset="-122"/>
              </a:rPr>
              <a:t>以不同颜色绘制每个三角形</a:t>
            </a:r>
            <a:endParaRPr lang="zh-CN" altLang="en-US" sz="1800" dirty="0">
              <a:solidFill>
                <a:srgbClr val="000000"/>
              </a:solidFill>
              <a:latin typeface="新宋体" panose="02010609030101010101" pitchFamily="49" charset="-122"/>
              <a:ea typeface="新宋体" panose="02010609030101010101" pitchFamily="49" charset="-122"/>
            </a:endParaRPr>
          </a:p>
          <a:p>
            <a:r>
              <a:rPr lang="en-US" altLang="zh-CN" sz="1800" dirty="0">
                <a:solidFill>
                  <a:srgbClr val="000000"/>
                </a:solidFill>
                <a:latin typeface="新宋体" panose="02010609030101010101" pitchFamily="49" charset="-122"/>
                <a:ea typeface="新宋体" panose="02010609030101010101" pitchFamily="49" charset="-122"/>
              </a:rPr>
              <a:t>std::</a:t>
            </a:r>
            <a:r>
              <a:rPr lang="en-US" altLang="zh-CN" sz="1800" dirty="0" err="1">
                <a:solidFill>
                  <a:srgbClr val="000000"/>
                </a:solidFill>
                <a:latin typeface="新宋体" panose="02010609030101010101" pitchFamily="49" charset="-122"/>
                <a:ea typeface="新宋体" panose="02010609030101010101" pitchFamily="49" charset="-122"/>
              </a:rPr>
              <a:t>cout</a:t>
            </a: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a:solidFill>
                  <a:srgbClr val="008080"/>
                </a:solidFill>
                <a:latin typeface="新宋体" panose="02010609030101010101" pitchFamily="49" charset="-122"/>
                <a:ea typeface="新宋体" panose="02010609030101010101" pitchFamily="49" charset="-122"/>
              </a:rPr>
              <a:t>&lt;&lt;</a:t>
            </a: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err="1">
                <a:solidFill>
                  <a:srgbClr val="000000"/>
                </a:solidFill>
                <a:latin typeface="新宋体" panose="02010609030101010101" pitchFamily="49" charset="-122"/>
                <a:ea typeface="新宋体" panose="02010609030101010101" pitchFamily="49" charset="-122"/>
              </a:rPr>
              <a:t>i</a:t>
            </a: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a:solidFill>
                  <a:srgbClr val="008080"/>
                </a:solidFill>
                <a:latin typeface="新宋体" panose="02010609030101010101" pitchFamily="49" charset="-122"/>
                <a:ea typeface="新宋体" panose="02010609030101010101" pitchFamily="49" charset="-122"/>
              </a:rPr>
              <a:t>&lt;&lt;</a:t>
            </a:r>
            <a:r>
              <a:rPr lang="en-US" altLang="zh-CN" sz="1800" dirty="0">
                <a:solidFill>
                  <a:srgbClr val="000000"/>
                </a:solidFill>
                <a:latin typeface="新宋体" panose="02010609030101010101" pitchFamily="49" charset="-122"/>
                <a:ea typeface="新宋体" panose="02010609030101010101" pitchFamily="49" charset="-122"/>
              </a:rPr>
              <a:t> std::</a:t>
            </a:r>
            <a:r>
              <a:rPr lang="en-US" altLang="zh-CN" sz="1800" dirty="0" err="1">
                <a:solidFill>
                  <a:srgbClr val="000000"/>
                </a:solidFill>
                <a:latin typeface="新宋体" panose="02010609030101010101" pitchFamily="49" charset="-122"/>
                <a:ea typeface="新宋体" panose="02010609030101010101" pitchFamily="49" charset="-122"/>
              </a:rPr>
              <a:t>endl</a:t>
            </a:r>
            <a:r>
              <a:rPr lang="en-US" altLang="zh-CN" sz="1800" dirty="0">
                <a:solidFill>
                  <a:srgbClr val="000000"/>
                </a:solidFill>
                <a:latin typeface="新宋体" panose="02010609030101010101" pitchFamily="49" charset="-122"/>
                <a:ea typeface="新宋体" panose="02010609030101010101" pitchFamily="49" charset="-122"/>
              </a:rPr>
              <a:t>;</a:t>
            </a:r>
          </a:p>
          <a:p>
            <a:r>
              <a:rPr lang="en-US" altLang="zh-CN" sz="1800" dirty="0">
                <a:solidFill>
                  <a:srgbClr val="008000"/>
                </a:solidFill>
                <a:latin typeface="新宋体" panose="02010609030101010101" pitchFamily="49" charset="-122"/>
                <a:ea typeface="新宋体" panose="02010609030101010101" pitchFamily="49" charset="-122"/>
              </a:rPr>
              <a:t>//if(intensity &gt; 0)</a:t>
            </a:r>
            <a:endParaRPr lang="en-US" altLang="zh-CN" sz="1800" dirty="0">
              <a:solidFill>
                <a:srgbClr val="000000"/>
              </a:solidFill>
              <a:latin typeface="新宋体" panose="02010609030101010101" pitchFamily="49" charset="-122"/>
              <a:ea typeface="新宋体" panose="02010609030101010101" pitchFamily="49" charset="-122"/>
            </a:endParaRPr>
          </a:p>
          <a:p>
            <a:r>
              <a:rPr lang="en-US" altLang="zh-CN" sz="1800" dirty="0">
                <a:solidFill>
                  <a:srgbClr val="000000"/>
                </a:solidFill>
                <a:latin typeface="新宋体" panose="02010609030101010101" pitchFamily="49" charset="-122"/>
                <a:ea typeface="新宋体" panose="02010609030101010101" pitchFamily="49" charset="-122"/>
              </a:rPr>
              <a:t>triangle(</a:t>
            </a:r>
            <a:r>
              <a:rPr lang="en-US" altLang="zh-CN" sz="1800" dirty="0" err="1">
                <a:solidFill>
                  <a:srgbClr val="000000"/>
                </a:solidFill>
                <a:latin typeface="新宋体" panose="02010609030101010101" pitchFamily="49" charset="-122"/>
                <a:ea typeface="新宋体" panose="02010609030101010101" pitchFamily="49" charset="-122"/>
              </a:rPr>
              <a:t>screen_coords</a:t>
            </a:r>
            <a:r>
              <a:rPr lang="en-US" altLang="zh-CN" sz="1800" dirty="0">
                <a:solidFill>
                  <a:srgbClr val="000000"/>
                </a:solidFill>
                <a:latin typeface="新宋体" panose="02010609030101010101" pitchFamily="49" charset="-122"/>
                <a:ea typeface="新宋体" panose="02010609030101010101" pitchFamily="49" charset="-122"/>
              </a:rPr>
              <a:t>, image, </a:t>
            </a:r>
            <a:r>
              <a:rPr lang="en-US" altLang="zh-CN" sz="1800" dirty="0" err="1">
                <a:solidFill>
                  <a:srgbClr val="2B91AF"/>
                </a:solidFill>
                <a:latin typeface="新宋体" panose="02010609030101010101" pitchFamily="49" charset="-122"/>
                <a:ea typeface="新宋体" panose="02010609030101010101" pitchFamily="49" charset="-122"/>
              </a:rPr>
              <a:t>TGAColor</a:t>
            </a:r>
            <a:r>
              <a:rPr lang="en-US" altLang="zh-CN" sz="1800" dirty="0">
                <a:solidFill>
                  <a:srgbClr val="000000"/>
                </a:solidFill>
                <a:latin typeface="新宋体" panose="02010609030101010101" pitchFamily="49" charset="-122"/>
                <a:ea typeface="新宋体" panose="02010609030101010101" pitchFamily="49" charset="-122"/>
              </a:rPr>
              <a:t>(intensity*255,intensity*255,intensity*255,255));</a:t>
            </a:r>
            <a:endParaRPr lang="zh-CN" altLang="en-US" dirty="0"/>
          </a:p>
        </p:txBody>
      </p:sp>
    </p:spTree>
    <p:extLst>
      <p:ext uri="{BB962C8B-B14F-4D97-AF65-F5344CB8AC3E}">
        <p14:creationId xmlns:p14="http://schemas.microsoft.com/office/powerpoint/2010/main" val="6426131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82FF2EED-F294-EC12-A0DE-CF5EA0F984A8}"/>
              </a:ext>
            </a:extLst>
          </p:cNvPr>
          <p:cNvSpPr txBox="1"/>
          <p:nvPr/>
        </p:nvSpPr>
        <p:spPr>
          <a:xfrm>
            <a:off x="660706" y="103570"/>
            <a:ext cx="10290060" cy="1200329"/>
          </a:xfrm>
          <a:prstGeom prst="rect">
            <a:avLst/>
          </a:prstGeom>
          <a:noFill/>
        </p:spPr>
        <p:txBody>
          <a:bodyPr wrap="square" rtlCol="0">
            <a:spAutoFit/>
          </a:bodyPr>
          <a:lstStyle/>
          <a:p>
            <a:r>
              <a:rPr lang="en-US" altLang="zh-CN" dirty="0" err="1"/>
              <a:t>Zbuffer</a:t>
            </a:r>
            <a:r>
              <a:rPr lang="zh-CN" altLang="en-US" dirty="0"/>
              <a:t>：解决三角形深度问题，遮挡问题</a:t>
            </a:r>
            <a:endParaRPr lang="en-US" altLang="zh-CN" dirty="0"/>
          </a:p>
          <a:p>
            <a:r>
              <a:rPr lang="zh-CN" altLang="en-US" dirty="0"/>
              <a:t>最开始可以利用画家算法：即从最深的三角形开始绘制，一直绘制到最外层的三角形，但是对于多相机或者两个三角形相互交错的情况，那么哪个三角形在前，哪个三角形在在后就完全由分界线决定了。</a:t>
            </a:r>
            <a:endParaRPr lang="en-US" altLang="zh-CN" dirty="0"/>
          </a:p>
          <a:p>
            <a:r>
              <a:rPr lang="zh-CN" altLang="en-US" dirty="0"/>
              <a:t>就以为对于同一个三角形，我们在绘制的过程中可能会先会一部分，然后再画另外一部分</a:t>
            </a:r>
          </a:p>
        </p:txBody>
      </p:sp>
      <p:sp>
        <p:nvSpPr>
          <p:cNvPr id="2" name="文本框 1">
            <a:extLst>
              <a:ext uri="{FF2B5EF4-FFF2-40B4-BE49-F238E27FC236}">
                <a16:creationId xmlns:a16="http://schemas.microsoft.com/office/drawing/2014/main" id="{4D007018-23C6-1630-A479-4346EA4C9C4A}"/>
              </a:ext>
            </a:extLst>
          </p:cNvPr>
          <p:cNvSpPr txBox="1"/>
          <p:nvPr/>
        </p:nvSpPr>
        <p:spPr>
          <a:xfrm>
            <a:off x="660706" y="1303899"/>
            <a:ext cx="10290060" cy="5447645"/>
          </a:xfrm>
          <a:prstGeom prst="rect">
            <a:avLst/>
          </a:prstGeom>
          <a:noFill/>
        </p:spPr>
        <p:txBody>
          <a:bodyPr wrap="square" rtlCol="0">
            <a:spAutoFit/>
          </a:bodyPr>
          <a:lstStyle/>
          <a:p>
            <a:r>
              <a:rPr lang="zh-CN" altLang="en-US" dirty="0"/>
              <a:t>首先我们考虑</a:t>
            </a:r>
            <a:r>
              <a:rPr lang="en-US" altLang="zh-CN" dirty="0"/>
              <a:t>2</a:t>
            </a:r>
            <a:r>
              <a:rPr lang="zh-CN" altLang="en-US" dirty="0"/>
              <a:t>维情况，即从</a:t>
            </a:r>
            <a:r>
              <a:rPr lang="en-US" altLang="zh-CN" dirty="0"/>
              <a:t>y</a:t>
            </a:r>
            <a:r>
              <a:rPr lang="zh-CN" altLang="en-US" dirty="0"/>
              <a:t>轴向下看，多条线重合在</a:t>
            </a:r>
            <a:r>
              <a:rPr lang="en-US" altLang="zh-CN" dirty="0"/>
              <a:t>x</a:t>
            </a:r>
            <a:r>
              <a:rPr lang="zh-CN" altLang="en-US" dirty="0"/>
              <a:t>轴上，我们应该如何绘制不同颜色的重叠效果，就需要利用</a:t>
            </a:r>
            <a:r>
              <a:rPr lang="en-US" altLang="zh-CN" dirty="0" err="1"/>
              <a:t>ybuffer</a:t>
            </a:r>
            <a:r>
              <a:rPr lang="zh-CN" altLang="en-US" dirty="0"/>
              <a:t>这个数组那存储每个像素点</a:t>
            </a:r>
            <a:r>
              <a:rPr lang="en-US" altLang="zh-CN" dirty="0"/>
              <a:t>x</a:t>
            </a:r>
            <a:r>
              <a:rPr lang="zh-CN" altLang="en-US" dirty="0"/>
              <a:t>对应的</a:t>
            </a:r>
            <a:r>
              <a:rPr lang="en-US" altLang="zh-CN" dirty="0"/>
              <a:t>y</a:t>
            </a:r>
            <a:r>
              <a:rPr lang="zh-CN" altLang="en-US" dirty="0"/>
              <a:t>值。</a:t>
            </a:r>
            <a:endParaRPr lang="en-US" altLang="zh-CN" dirty="0"/>
          </a:p>
          <a:p>
            <a:r>
              <a:rPr lang="zh-CN" altLang="en-US" dirty="0"/>
              <a:t>每个</a:t>
            </a:r>
            <a:r>
              <a:rPr lang="en-US" altLang="zh-CN" dirty="0"/>
              <a:t>y</a:t>
            </a:r>
            <a:r>
              <a:rPr lang="zh-CN" altLang="en-US" dirty="0"/>
              <a:t>值可以通过当前</a:t>
            </a:r>
            <a:r>
              <a:rPr lang="en-US" altLang="zh-CN" dirty="0"/>
              <a:t>x</a:t>
            </a:r>
            <a:r>
              <a:rPr lang="zh-CN" altLang="en-US" dirty="0"/>
              <a:t>在这段线段上的位置比例求得</a:t>
            </a:r>
            <a:endParaRPr lang="en-US" altLang="zh-CN" dirty="0"/>
          </a:p>
          <a:p>
            <a:r>
              <a:rPr lang="zh-CN" altLang="en-US" dirty="0"/>
              <a:t>当出现一个更大的</a:t>
            </a:r>
            <a:r>
              <a:rPr lang="en-US" altLang="zh-CN" dirty="0"/>
              <a:t>y</a:t>
            </a:r>
            <a:r>
              <a:rPr lang="zh-CN" altLang="en-US" dirty="0"/>
              <a:t>是，我们就需要更新</a:t>
            </a:r>
            <a:r>
              <a:rPr lang="en-US" altLang="zh-CN" dirty="0" err="1"/>
              <a:t>ybuffer</a:t>
            </a:r>
            <a:r>
              <a:rPr lang="zh-CN" altLang="en-US" dirty="0"/>
              <a:t>数组，然后将这个点绘制到图片上</a:t>
            </a:r>
            <a:endParaRPr lang="en-US" altLang="zh-CN" dirty="0"/>
          </a:p>
          <a:p>
            <a:r>
              <a:rPr lang="en-US" altLang="zh-CN" sz="1200" dirty="0">
                <a:solidFill>
                  <a:srgbClr val="0000FF"/>
                </a:solidFill>
                <a:latin typeface="新宋体" panose="02010609030101010101" pitchFamily="49" charset="-122"/>
                <a:ea typeface="新宋体" panose="02010609030101010101" pitchFamily="49" charset="-122"/>
              </a:rPr>
              <a:t>void</a:t>
            </a:r>
            <a:r>
              <a:rPr lang="en-US" altLang="zh-CN" sz="1200" dirty="0">
                <a:solidFill>
                  <a:srgbClr val="000000"/>
                </a:solidFill>
                <a:latin typeface="新宋体" panose="02010609030101010101" pitchFamily="49" charset="-122"/>
                <a:ea typeface="新宋体" panose="02010609030101010101" pitchFamily="49" charset="-122"/>
              </a:rPr>
              <a:t> rasterize(</a:t>
            </a:r>
            <a:r>
              <a:rPr lang="en-US" altLang="zh-CN" sz="1200" dirty="0">
                <a:solidFill>
                  <a:srgbClr val="2B91AF"/>
                </a:solidFill>
                <a:latin typeface="新宋体" panose="02010609030101010101" pitchFamily="49" charset="-122"/>
                <a:ea typeface="新宋体" panose="02010609030101010101" pitchFamily="49" charset="-122"/>
              </a:rPr>
              <a:t>Vec2i</a:t>
            </a:r>
            <a:r>
              <a:rPr lang="en-US" altLang="zh-CN" sz="1200" dirty="0">
                <a:solidFill>
                  <a:srgbClr val="000000"/>
                </a:solidFill>
                <a:latin typeface="新宋体" panose="02010609030101010101" pitchFamily="49" charset="-122"/>
                <a:ea typeface="新宋体" panose="02010609030101010101" pitchFamily="49" charset="-122"/>
              </a:rPr>
              <a:t> </a:t>
            </a:r>
            <a:r>
              <a:rPr lang="en-US" altLang="zh-CN" sz="1200" dirty="0">
                <a:solidFill>
                  <a:srgbClr val="808080"/>
                </a:solidFill>
                <a:latin typeface="新宋体" panose="02010609030101010101" pitchFamily="49" charset="-122"/>
                <a:ea typeface="新宋体" panose="02010609030101010101" pitchFamily="49" charset="-122"/>
              </a:rPr>
              <a:t>p0</a:t>
            </a:r>
            <a:r>
              <a:rPr lang="en-US" altLang="zh-CN" sz="1200" dirty="0">
                <a:solidFill>
                  <a:srgbClr val="000000"/>
                </a:solidFill>
                <a:latin typeface="新宋体" panose="02010609030101010101" pitchFamily="49" charset="-122"/>
                <a:ea typeface="新宋体" panose="02010609030101010101" pitchFamily="49" charset="-122"/>
              </a:rPr>
              <a:t>, </a:t>
            </a:r>
            <a:r>
              <a:rPr lang="en-US" altLang="zh-CN" sz="1200" dirty="0">
                <a:solidFill>
                  <a:srgbClr val="2B91AF"/>
                </a:solidFill>
                <a:latin typeface="新宋体" panose="02010609030101010101" pitchFamily="49" charset="-122"/>
                <a:ea typeface="新宋体" panose="02010609030101010101" pitchFamily="49" charset="-122"/>
              </a:rPr>
              <a:t>Vec2i</a:t>
            </a:r>
            <a:r>
              <a:rPr lang="en-US" altLang="zh-CN" sz="1200" dirty="0">
                <a:solidFill>
                  <a:srgbClr val="000000"/>
                </a:solidFill>
                <a:latin typeface="新宋体" panose="02010609030101010101" pitchFamily="49" charset="-122"/>
                <a:ea typeface="新宋体" panose="02010609030101010101" pitchFamily="49" charset="-122"/>
              </a:rPr>
              <a:t> </a:t>
            </a:r>
            <a:r>
              <a:rPr lang="en-US" altLang="zh-CN" sz="1200" dirty="0">
                <a:solidFill>
                  <a:srgbClr val="808080"/>
                </a:solidFill>
                <a:latin typeface="新宋体" panose="02010609030101010101" pitchFamily="49" charset="-122"/>
                <a:ea typeface="新宋体" panose="02010609030101010101" pitchFamily="49" charset="-122"/>
              </a:rPr>
              <a:t>p1</a:t>
            </a:r>
            <a:r>
              <a:rPr lang="en-US" altLang="zh-CN" sz="1200" dirty="0">
                <a:solidFill>
                  <a:srgbClr val="000000"/>
                </a:solidFill>
                <a:latin typeface="新宋体" panose="02010609030101010101" pitchFamily="49" charset="-122"/>
                <a:ea typeface="新宋体" panose="02010609030101010101" pitchFamily="49" charset="-122"/>
              </a:rPr>
              <a:t>, </a:t>
            </a:r>
            <a:r>
              <a:rPr lang="en-US" altLang="zh-CN" sz="1200" dirty="0" err="1">
                <a:solidFill>
                  <a:srgbClr val="2B91AF"/>
                </a:solidFill>
                <a:latin typeface="新宋体" panose="02010609030101010101" pitchFamily="49" charset="-122"/>
                <a:ea typeface="新宋体" panose="02010609030101010101" pitchFamily="49" charset="-122"/>
              </a:rPr>
              <a:t>TGAImage</a:t>
            </a:r>
            <a:r>
              <a:rPr lang="en-US" altLang="zh-CN" sz="1200" dirty="0">
                <a:solidFill>
                  <a:srgbClr val="000000"/>
                </a:solidFill>
                <a:latin typeface="新宋体" panose="02010609030101010101" pitchFamily="49" charset="-122"/>
                <a:ea typeface="新宋体" panose="02010609030101010101" pitchFamily="49" charset="-122"/>
              </a:rPr>
              <a:t>&amp; </a:t>
            </a:r>
            <a:r>
              <a:rPr lang="en-US" altLang="zh-CN" sz="1200" dirty="0">
                <a:solidFill>
                  <a:srgbClr val="808080"/>
                </a:solidFill>
                <a:latin typeface="新宋体" panose="02010609030101010101" pitchFamily="49" charset="-122"/>
                <a:ea typeface="新宋体" panose="02010609030101010101" pitchFamily="49" charset="-122"/>
              </a:rPr>
              <a:t>image</a:t>
            </a:r>
            <a:r>
              <a:rPr lang="en-US" altLang="zh-CN" sz="1200" dirty="0">
                <a:solidFill>
                  <a:srgbClr val="000000"/>
                </a:solidFill>
                <a:latin typeface="新宋体" panose="02010609030101010101" pitchFamily="49" charset="-122"/>
                <a:ea typeface="新宋体" panose="02010609030101010101" pitchFamily="49" charset="-122"/>
              </a:rPr>
              <a:t>, </a:t>
            </a:r>
            <a:r>
              <a:rPr lang="en-US" altLang="zh-CN" sz="1200" dirty="0">
                <a:solidFill>
                  <a:srgbClr val="0000FF"/>
                </a:solidFill>
                <a:latin typeface="新宋体" panose="02010609030101010101" pitchFamily="49" charset="-122"/>
                <a:ea typeface="新宋体" panose="02010609030101010101" pitchFamily="49" charset="-122"/>
              </a:rPr>
              <a:t>const</a:t>
            </a:r>
            <a:r>
              <a:rPr lang="en-US" altLang="zh-CN" sz="1200" dirty="0">
                <a:solidFill>
                  <a:srgbClr val="000000"/>
                </a:solidFill>
                <a:latin typeface="新宋体" panose="02010609030101010101" pitchFamily="49" charset="-122"/>
                <a:ea typeface="新宋体" panose="02010609030101010101" pitchFamily="49" charset="-122"/>
              </a:rPr>
              <a:t> </a:t>
            </a:r>
            <a:r>
              <a:rPr lang="en-US" altLang="zh-CN" sz="1200" dirty="0" err="1">
                <a:solidFill>
                  <a:srgbClr val="2B91AF"/>
                </a:solidFill>
                <a:latin typeface="新宋体" panose="02010609030101010101" pitchFamily="49" charset="-122"/>
                <a:ea typeface="新宋体" panose="02010609030101010101" pitchFamily="49" charset="-122"/>
              </a:rPr>
              <a:t>TGAColor</a:t>
            </a:r>
            <a:r>
              <a:rPr lang="en-US" altLang="zh-CN" sz="1200" dirty="0">
                <a:solidFill>
                  <a:srgbClr val="000000"/>
                </a:solidFill>
                <a:latin typeface="新宋体" panose="02010609030101010101" pitchFamily="49" charset="-122"/>
                <a:ea typeface="新宋体" panose="02010609030101010101" pitchFamily="49" charset="-122"/>
              </a:rPr>
              <a:t>&amp; </a:t>
            </a:r>
            <a:r>
              <a:rPr lang="en-US" altLang="zh-CN" sz="1200" dirty="0">
                <a:solidFill>
                  <a:srgbClr val="808080"/>
                </a:solidFill>
                <a:latin typeface="新宋体" panose="02010609030101010101" pitchFamily="49" charset="-122"/>
                <a:ea typeface="新宋体" panose="02010609030101010101" pitchFamily="49" charset="-122"/>
              </a:rPr>
              <a:t>color</a:t>
            </a:r>
            <a:r>
              <a:rPr lang="en-US" altLang="zh-CN" sz="1200" dirty="0">
                <a:solidFill>
                  <a:srgbClr val="000000"/>
                </a:solidFill>
                <a:latin typeface="新宋体" panose="02010609030101010101" pitchFamily="49" charset="-122"/>
                <a:ea typeface="新宋体" panose="02010609030101010101" pitchFamily="49" charset="-122"/>
              </a:rPr>
              <a:t>, </a:t>
            </a:r>
            <a:r>
              <a:rPr lang="en-US" altLang="zh-CN" sz="1200" dirty="0">
                <a:solidFill>
                  <a:srgbClr val="0000FF"/>
                </a:solidFill>
                <a:latin typeface="新宋体" panose="02010609030101010101" pitchFamily="49" charset="-122"/>
                <a:ea typeface="新宋体" panose="02010609030101010101" pitchFamily="49" charset="-122"/>
              </a:rPr>
              <a:t>int</a:t>
            </a:r>
            <a:r>
              <a:rPr lang="en-US" altLang="zh-CN" sz="1200" dirty="0">
                <a:solidFill>
                  <a:srgbClr val="000000"/>
                </a:solidFill>
                <a:latin typeface="新宋体" panose="02010609030101010101" pitchFamily="49" charset="-122"/>
                <a:ea typeface="新宋体" panose="02010609030101010101" pitchFamily="49" charset="-122"/>
              </a:rPr>
              <a:t> </a:t>
            </a:r>
            <a:r>
              <a:rPr lang="en-US" altLang="zh-CN" sz="1200" dirty="0" err="1">
                <a:solidFill>
                  <a:srgbClr val="808080"/>
                </a:solidFill>
                <a:latin typeface="新宋体" panose="02010609030101010101" pitchFamily="49" charset="-122"/>
                <a:ea typeface="新宋体" panose="02010609030101010101" pitchFamily="49" charset="-122"/>
              </a:rPr>
              <a:t>ybuffer</a:t>
            </a:r>
            <a:r>
              <a:rPr lang="en-US" altLang="zh-CN" sz="1200" dirty="0">
                <a:solidFill>
                  <a:srgbClr val="000000"/>
                </a:solidFill>
                <a:latin typeface="新宋体" panose="02010609030101010101" pitchFamily="49" charset="-122"/>
                <a:ea typeface="新宋体" panose="02010609030101010101" pitchFamily="49" charset="-122"/>
              </a:rPr>
              <a:t>[])</a:t>
            </a:r>
          </a:p>
          <a:p>
            <a:r>
              <a:rPr lang="en-US" altLang="zh-CN" sz="1200" dirty="0">
                <a:solidFill>
                  <a:srgbClr val="000000"/>
                </a:solidFill>
                <a:latin typeface="新宋体" panose="02010609030101010101" pitchFamily="49" charset="-122"/>
                <a:ea typeface="新宋体" panose="02010609030101010101" pitchFamily="49" charset="-122"/>
              </a:rPr>
              <a:t>{</a:t>
            </a:r>
          </a:p>
          <a:p>
            <a:r>
              <a:rPr lang="en-US" altLang="zh-CN" sz="1200" dirty="0">
                <a:solidFill>
                  <a:srgbClr val="008000"/>
                </a:solidFill>
                <a:latin typeface="新宋体" panose="02010609030101010101" pitchFamily="49" charset="-122"/>
                <a:ea typeface="新宋体" panose="02010609030101010101" pitchFamily="49" charset="-122"/>
              </a:rPr>
              <a:t>	//</a:t>
            </a:r>
            <a:r>
              <a:rPr lang="zh-CN" altLang="en-US" sz="1200" dirty="0">
                <a:solidFill>
                  <a:srgbClr val="008000"/>
                </a:solidFill>
                <a:latin typeface="新宋体" panose="02010609030101010101" pitchFamily="49" charset="-122"/>
                <a:ea typeface="新宋体" panose="02010609030101010101" pitchFamily="49" charset="-122"/>
              </a:rPr>
              <a:t>保证从小到大</a:t>
            </a:r>
            <a:endParaRPr lang="zh-CN" altLang="en-US" sz="1200" dirty="0">
              <a:solidFill>
                <a:srgbClr val="000000"/>
              </a:solidFill>
              <a:latin typeface="新宋体" panose="02010609030101010101" pitchFamily="49" charset="-122"/>
              <a:ea typeface="新宋体" panose="02010609030101010101" pitchFamily="49" charset="-122"/>
            </a:endParaRPr>
          </a:p>
          <a:p>
            <a:r>
              <a:rPr lang="en-US" altLang="zh-CN" sz="1200" dirty="0">
                <a:solidFill>
                  <a:srgbClr val="0000FF"/>
                </a:solidFill>
                <a:latin typeface="新宋体" panose="02010609030101010101" pitchFamily="49" charset="-122"/>
                <a:ea typeface="新宋体" panose="02010609030101010101" pitchFamily="49" charset="-122"/>
              </a:rPr>
              <a:t>	if</a:t>
            </a:r>
            <a:r>
              <a:rPr lang="en-US" altLang="zh-CN" sz="1200" dirty="0">
                <a:solidFill>
                  <a:srgbClr val="000000"/>
                </a:solidFill>
                <a:latin typeface="新宋体" panose="02010609030101010101" pitchFamily="49" charset="-122"/>
                <a:ea typeface="新宋体" panose="02010609030101010101" pitchFamily="49" charset="-122"/>
              </a:rPr>
              <a:t> (</a:t>
            </a:r>
            <a:r>
              <a:rPr lang="en-US" altLang="zh-CN" sz="1200" dirty="0">
                <a:solidFill>
                  <a:srgbClr val="808080"/>
                </a:solidFill>
                <a:latin typeface="新宋体" panose="02010609030101010101" pitchFamily="49" charset="-122"/>
                <a:ea typeface="新宋体" panose="02010609030101010101" pitchFamily="49" charset="-122"/>
              </a:rPr>
              <a:t>p0</a:t>
            </a:r>
            <a:r>
              <a:rPr lang="en-US" altLang="zh-CN" sz="1200" dirty="0">
                <a:solidFill>
                  <a:srgbClr val="000000"/>
                </a:solidFill>
                <a:latin typeface="新宋体" panose="02010609030101010101" pitchFamily="49" charset="-122"/>
                <a:ea typeface="新宋体" panose="02010609030101010101" pitchFamily="49" charset="-122"/>
              </a:rPr>
              <a:t>.x &gt; </a:t>
            </a:r>
            <a:r>
              <a:rPr lang="en-US" altLang="zh-CN" sz="1200" dirty="0">
                <a:solidFill>
                  <a:srgbClr val="808080"/>
                </a:solidFill>
                <a:latin typeface="新宋体" panose="02010609030101010101" pitchFamily="49" charset="-122"/>
                <a:ea typeface="新宋体" panose="02010609030101010101" pitchFamily="49" charset="-122"/>
              </a:rPr>
              <a:t>p1</a:t>
            </a:r>
            <a:r>
              <a:rPr lang="en-US" altLang="zh-CN" sz="1200" dirty="0">
                <a:solidFill>
                  <a:srgbClr val="000000"/>
                </a:solidFill>
                <a:latin typeface="新宋体" panose="02010609030101010101" pitchFamily="49" charset="-122"/>
                <a:ea typeface="新宋体" panose="02010609030101010101" pitchFamily="49" charset="-122"/>
              </a:rPr>
              <a:t>.x)</a:t>
            </a:r>
          </a:p>
          <a:p>
            <a:r>
              <a:rPr lang="en-US" altLang="zh-CN" sz="1200" dirty="0">
                <a:solidFill>
                  <a:srgbClr val="000000"/>
                </a:solidFill>
                <a:latin typeface="新宋体" panose="02010609030101010101" pitchFamily="49" charset="-122"/>
                <a:ea typeface="新宋体" panose="02010609030101010101" pitchFamily="49" charset="-122"/>
              </a:rPr>
              <a:t>	{</a:t>
            </a:r>
          </a:p>
          <a:p>
            <a:r>
              <a:rPr lang="en-US" altLang="zh-CN" sz="1200" dirty="0">
                <a:solidFill>
                  <a:srgbClr val="000000"/>
                </a:solidFill>
                <a:latin typeface="新宋体" panose="02010609030101010101" pitchFamily="49" charset="-122"/>
                <a:ea typeface="新宋体" panose="02010609030101010101" pitchFamily="49" charset="-122"/>
              </a:rPr>
              <a:t>		std::swap(</a:t>
            </a:r>
            <a:r>
              <a:rPr lang="en-US" altLang="zh-CN" sz="1200" dirty="0">
                <a:solidFill>
                  <a:srgbClr val="808080"/>
                </a:solidFill>
                <a:latin typeface="新宋体" panose="02010609030101010101" pitchFamily="49" charset="-122"/>
                <a:ea typeface="新宋体" panose="02010609030101010101" pitchFamily="49" charset="-122"/>
              </a:rPr>
              <a:t>p0</a:t>
            </a:r>
            <a:r>
              <a:rPr lang="en-US" altLang="zh-CN" sz="1200" dirty="0">
                <a:solidFill>
                  <a:srgbClr val="000000"/>
                </a:solidFill>
                <a:latin typeface="新宋体" panose="02010609030101010101" pitchFamily="49" charset="-122"/>
                <a:ea typeface="新宋体" panose="02010609030101010101" pitchFamily="49" charset="-122"/>
              </a:rPr>
              <a:t>, </a:t>
            </a:r>
            <a:r>
              <a:rPr lang="en-US" altLang="zh-CN" sz="1200" dirty="0">
                <a:solidFill>
                  <a:srgbClr val="808080"/>
                </a:solidFill>
                <a:latin typeface="新宋体" panose="02010609030101010101" pitchFamily="49" charset="-122"/>
                <a:ea typeface="新宋体" panose="02010609030101010101" pitchFamily="49" charset="-122"/>
              </a:rPr>
              <a:t>p1</a:t>
            </a:r>
            <a:r>
              <a:rPr lang="en-US" altLang="zh-CN" sz="1200" dirty="0">
                <a:solidFill>
                  <a:srgbClr val="000000"/>
                </a:solidFill>
                <a:latin typeface="新宋体" panose="02010609030101010101" pitchFamily="49" charset="-122"/>
                <a:ea typeface="新宋体" panose="02010609030101010101" pitchFamily="49" charset="-122"/>
              </a:rPr>
              <a:t>);</a:t>
            </a:r>
          </a:p>
          <a:p>
            <a:pPr lvl="1"/>
            <a:r>
              <a:rPr lang="en-US" altLang="zh-CN" sz="1200" dirty="0">
                <a:solidFill>
                  <a:srgbClr val="000000"/>
                </a:solidFill>
                <a:latin typeface="新宋体" panose="02010609030101010101" pitchFamily="49" charset="-122"/>
                <a:ea typeface="新宋体" panose="02010609030101010101" pitchFamily="49" charset="-122"/>
              </a:rPr>
              <a:t>	}</a:t>
            </a:r>
            <a:endParaRPr lang="zh-CN" altLang="en-US" sz="1200" dirty="0">
              <a:solidFill>
                <a:srgbClr val="000000"/>
              </a:solidFill>
              <a:latin typeface="新宋体" panose="02010609030101010101" pitchFamily="49" charset="-122"/>
              <a:ea typeface="新宋体" panose="02010609030101010101" pitchFamily="49" charset="-122"/>
            </a:endParaRPr>
          </a:p>
          <a:p>
            <a:r>
              <a:rPr lang="en-US" altLang="zh-CN" sz="1200" dirty="0">
                <a:solidFill>
                  <a:srgbClr val="008000"/>
                </a:solidFill>
                <a:latin typeface="新宋体" panose="02010609030101010101" pitchFamily="49" charset="-122"/>
                <a:ea typeface="新宋体" panose="02010609030101010101" pitchFamily="49" charset="-122"/>
              </a:rPr>
              <a:t>	//</a:t>
            </a:r>
            <a:r>
              <a:rPr lang="zh-CN" altLang="en-US" sz="1200" dirty="0">
                <a:solidFill>
                  <a:srgbClr val="008000"/>
                </a:solidFill>
                <a:latin typeface="新宋体" panose="02010609030101010101" pitchFamily="49" charset="-122"/>
                <a:ea typeface="新宋体" panose="02010609030101010101" pitchFamily="49" charset="-122"/>
              </a:rPr>
              <a:t>从</a:t>
            </a:r>
            <a:r>
              <a:rPr lang="en-US" altLang="zh-CN" sz="1200" dirty="0">
                <a:solidFill>
                  <a:srgbClr val="008000"/>
                </a:solidFill>
                <a:latin typeface="新宋体" panose="02010609030101010101" pitchFamily="49" charset="-122"/>
                <a:ea typeface="新宋体" panose="02010609030101010101" pitchFamily="49" charset="-122"/>
              </a:rPr>
              <a:t>x0</a:t>
            </a:r>
            <a:r>
              <a:rPr lang="zh-CN" altLang="en-US" sz="1200" dirty="0">
                <a:solidFill>
                  <a:srgbClr val="008000"/>
                </a:solidFill>
                <a:latin typeface="新宋体" panose="02010609030101010101" pitchFamily="49" charset="-122"/>
                <a:ea typeface="新宋体" panose="02010609030101010101" pitchFamily="49" charset="-122"/>
              </a:rPr>
              <a:t>开始到</a:t>
            </a:r>
            <a:r>
              <a:rPr lang="en-US" altLang="zh-CN" sz="1200" dirty="0">
                <a:solidFill>
                  <a:srgbClr val="008000"/>
                </a:solidFill>
                <a:latin typeface="新宋体" panose="02010609030101010101" pitchFamily="49" charset="-122"/>
                <a:ea typeface="新宋体" panose="02010609030101010101" pitchFamily="49" charset="-122"/>
              </a:rPr>
              <a:t>x1</a:t>
            </a:r>
            <a:r>
              <a:rPr lang="zh-CN" altLang="en-US" sz="1200" dirty="0">
                <a:solidFill>
                  <a:srgbClr val="008000"/>
                </a:solidFill>
                <a:latin typeface="新宋体" panose="02010609030101010101" pitchFamily="49" charset="-122"/>
                <a:ea typeface="新宋体" panose="02010609030101010101" pitchFamily="49" charset="-122"/>
              </a:rPr>
              <a:t>更新</a:t>
            </a:r>
            <a:r>
              <a:rPr lang="en-US" altLang="zh-CN" sz="1200" dirty="0" err="1">
                <a:solidFill>
                  <a:srgbClr val="008000"/>
                </a:solidFill>
                <a:latin typeface="新宋体" panose="02010609030101010101" pitchFamily="49" charset="-122"/>
                <a:ea typeface="新宋体" panose="02010609030101010101" pitchFamily="49" charset="-122"/>
              </a:rPr>
              <a:t>ybuffer</a:t>
            </a:r>
            <a:r>
              <a:rPr lang="zh-CN" altLang="en-US" sz="1200" dirty="0">
                <a:solidFill>
                  <a:srgbClr val="008000"/>
                </a:solidFill>
                <a:latin typeface="新宋体" panose="02010609030101010101" pitchFamily="49" charset="-122"/>
                <a:ea typeface="新宋体" panose="02010609030101010101" pitchFamily="49" charset="-122"/>
              </a:rPr>
              <a:t>并绘制点</a:t>
            </a:r>
            <a:endParaRPr lang="zh-CN" altLang="en-US" sz="1200" dirty="0">
              <a:solidFill>
                <a:srgbClr val="000000"/>
              </a:solidFill>
              <a:latin typeface="新宋体" panose="02010609030101010101" pitchFamily="49" charset="-122"/>
              <a:ea typeface="新宋体" panose="02010609030101010101" pitchFamily="49" charset="-122"/>
            </a:endParaRPr>
          </a:p>
          <a:p>
            <a:r>
              <a:rPr lang="en-US" altLang="zh-CN" sz="1200" dirty="0">
                <a:solidFill>
                  <a:srgbClr val="0000FF"/>
                </a:solidFill>
                <a:latin typeface="新宋体" panose="02010609030101010101" pitchFamily="49" charset="-122"/>
                <a:ea typeface="新宋体" panose="02010609030101010101" pitchFamily="49" charset="-122"/>
              </a:rPr>
              <a:t>	for</a:t>
            </a:r>
            <a:r>
              <a:rPr lang="en-US" altLang="zh-CN" sz="1200" dirty="0">
                <a:solidFill>
                  <a:srgbClr val="000000"/>
                </a:solidFill>
                <a:latin typeface="新宋体" panose="02010609030101010101" pitchFamily="49" charset="-122"/>
                <a:ea typeface="新宋体" panose="02010609030101010101" pitchFamily="49" charset="-122"/>
              </a:rPr>
              <a:t> (</a:t>
            </a:r>
            <a:r>
              <a:rPr lang="en-US" altLang="zh-CN" sz="1200" dirty="0">
                <a:solidFill>
                  <a:srgbClr val="0000FF"/>
                </a:solidFill>
                <a:latin typeface="新宋体" panose="02010609030101010101" pitchFamily="49" charset="-122"/>
                <a:ea typeface="新宋体" panose="02010609030101010101" pitchFamily="49" charset="-122"/>
              </a:rPr>
              <a:t>int</a:t>
            </a:r>
            <a:r>
              <a:rPr lang="en-US" altLang="zh-CN" sz="1200" dirty="0">
                <a:solidFill>
                  <a:srgbClr val="000000"/>
                </a:solidFill>
                <a:latin typeface="新宋体" panose="02010609030101010101" pitchFamily="49" charset="-122"/>
                <a:ea typeface="新宋体" panose="02010609030101010101" pitchFamily="49" charset="-122"/>
              </a:rPr>
              <a:t> x = </a:t>
            </a:r>
            <a:r>
              <a:rPr lang="en-US" altLang="zh-CN" sz="1200" dirty="0">
                <a:solidFill>
                  <a:srgbClr val="808080"/>
                </a:solidFill>
                <a:latin typeface="新宋体" panose="02010609030101010101" pitchFamily="49" charset="-122"/>
                <a:ea typeface="新宋体" panose="02010609030101010101" pitchFamily="49" charset="-122"/>
              </a:rPr>
              <a:t>p0</a:t>
            </a:r>
            <a:r>
              <a:rPr lang="en-US" altLang="zh-CN" sz="1200" dirty="0">
                <a:solidFill>
                  <a:srgbClr val="000000"/>
                </a:solidFill>
                <a:latin typeface="新宋体" panose="02010609030101010101" pitchFamily="49" charset="-122"/>
                <a:ea typeface="新宋体" panose="02010609030101010101" pitchFamily="49" charset="-122"/>
              </a:rPr>
              <a:t>.x; x &lt;= </a:t>
            </a:r>
            <a:r>
              <a:rPr lang="en-US" altLang="zh-CN" sz="1200" dirty="0">
                <a:solidFill>
                  <a:srgbClr val="808080"/>
                </a:solidFill>
                <a:latin typeface="新宋体" panose="02010609030101010101" pitchFamily="49" charset="-122"/>
                <a:ea typeface="新宋体" panose="02010609030101010101" pitchFamily="49" charset="-122"/>
              </a:rPr>
              <a:t>p1</a:t>
            </a:r>
            <a:r>
              <a:rPr lang="en-US" altLang="zh-CN" sz="1200" dirty="0">
                <a:solidFill>
                  <a:srgbClr val="000000"/>
                </a:solidFill>
                <a:latin typeface="新宋体" panose="02010609030101010101" pitchFamily="49" charset="-122"/>
                <a:ea typeface="新宋体" panose="02010609030101010101" pitchFamily="49" charset="-122"/>
              </a:rPr>
              <a:t>.x; x++)</a:t>
            </a:r>
          </a:p>
          <a:p>
            <a:r>
              <a:rPr lang="en-US" altLang="zh-CN" sz="1200" dirty="0">
                <a:solidFill>
                  <a:srgbClr val="000000"/>
                </a:solidFill>
                <a:latin typeface="新宋体" panose="02010609030101010101" pitchFamily="49" charset="-122"/>
                <a:ea typeface="新宋体" panose="02010609030101010101" pitchFamily="49" charset="-122"/>
              </a:rPr>
              <a:t>	{</a:t>
            </a:r>
          </a:p>
          <a:p>
            <a:r>
              <a:rPr lang="en-US" altLang="zh-CN" sz="1200" dirty="0">
                <a:solidFill>
                  <a:srgbClr val="008000"/>
                </a:solidFill>
                <a:latin typeface="新宋体" panose="02010609030101010101" pitchFamily="49" charset="-122"/>
                <a:ea typeface="新宋体" panose="02010609030101010101" pitchFamily="49" charset="-122"/>
              </a:rPr>
              <a:t>		//</a:t>
            </a:r>
            <a:r>
              <a:rPr lang="zh-CN" altLang="en-US" sz="1200" dirty="0">
                <a:solidFill>
                  <a:srgbClr val="008000"/>
                </a:solidFill>
                <a:latin typeface="新宋体" panose="02010609030101010101" pitchFamily="49" charset="-122"/>
                <a:ea typeface="新宋体" panose="02010609030101010101" pitchFamily="49" charset="-122"/>
              </a:rPr>
              <a:t>利用比例求取</a:t>
            </a:r>
            <a:r>
              <a:rPr lang="en-US" altLang="zh-CN" sz="1200" dirty="0">
                <a:solidFill>
                  <a:srgbClr val="008000"/>
                </a:solidFill>
                <a:latin typeface="新宋体" panose="02010609030101010101" pitchFamily="49" charset="-122"/>
                <a:ea typeface="新宋体" panose="02010609030101010101" pitchFamily="49" charset="-122"/>
              </a:rPr>
              <a:t>x</a:t>
            </a:r>
            <a:r>
              <a:rPr lang="zh-CN" altLang="en-US" sz="1200" dirty="0">
                <a:solidFill>
                  <a:srgbClr val="008000"/>
                </a:solidFill>
                <a:latin typeface="新宋体" panose="02010609030101010101" pitchFamily="49" charset="-122"/>
                <a:ea typeface="新宋体" panose="02010609030101010101" pitchFamily="49" charset="-122"/>
              </a:rPr>
              <a:t>对应的</a:t>
            </a:r>
            <a:r>
              <a:rPr lang="en-US" altLang="zh-CN" sz="1200" dirty="0">
                <a:solidFill>
                  <a:srgbClr val="008000"/>
                </a:solidFill>
                <a:latin typeface="新宋体" panose="02010609030101010101" pitchFamily="49" charset="-122"/>
                <a:ea typeface="新宋体" panose="02010609030101010101" pitchFamily="49" charset="-122"/>
              </a:rPr>
              <a:t>y</a:t>
            </a:r>
            <a:endParaRPr lang="zh-CN" altLang="en-US" sz="1200" dirty="0">
              <a:solidFill>
                <a:srgbClr val="000000"/>
              </a:solidFill>
              <a:latin typeface="新宋体" panose="02010609030101010101" pitchFamily="49" charset="-122"/>
              <a:ea typeface="新宋体" panose="02010609030101010101" pitchFamily="49" charset="-122"/>
            </a:endParaRPr>
          </a:p>
          <a:p>
            <a:r>
              <a:rPr lang="en-US" altLang="zh-CN" sz="1200" dirty="0">
                <a:solidFill>
                  <a:srgbClr val="0000FF"/>
                </a:solidFill>
                <a:latin typeface="新宋体" panose="02010609030101010101" pitchFamily="49" charset="-122"/>
                <a:ea typeface="新宋体" panose="02010609030101010101" pitchFamily="49" charset="-122"/>
              </a:rPr>
              <a:t>		float</a:t>
            </a:r>
            <a:r>
              <a:rPr lang="en-US" altLang="zh-CN" sz="1200" dirty="0">
                <a:solidFill>
                  <a:srgbClr val="000000"/>
                </a:solidFill>
                <a:latin typeface="新宋体" panose="02010609030101010101" pitchFamily="49" charset="-122"/>
                <a:ea typeface="新宋体" panose="02010609030101010101" pitchFamily="49" charset="-122"/>
              </a:rPr>
              <a:t> t = (x - </a:t>
            </a:r>
            <a:r>
              <a:rPr lang="en-US" altLang="zh-CN" sz="1200" dirty="0">
                <a:solidFill>
                  <a:srgbClr val="808080"/>
                </a:solidFill>
                <a:latin typeface="新宋体" panose="02010609030101010101" pitchFamily="49" charset="-122"/>
                <a:ea typeface="新宋体" panose="02010609030101010101" pitchFamily="49" charset="-122"/>
              </a:rPr>
              <a:t>p0</a:t>
            </a:r>
            <a:r>
              <a:rPr lang="en-US" altLang="zh-CN" sz="1200" dirty="0">
                <a:solidFill>
                  <a:srgbClr val="000000"/>
                </a:solidFill>
                <a:latin typeface="新宋体" panose="02010609030101010101" pitchFamily="49" charset="-122"/>
                <a:ea typeface="新宋体" panose="02010609030101010101" pitchFamily="49" charset="-122"/>
              </a:rPr>
              <a:t>.x) / </a:t>
            </a:r>
            <a:r>
              <a:rPr lang="en-US" altLang="zh-CN" sz="1200" dirty="0">
                <a:solidFill>
                  <a:srgbClr val="0000FF"/>
                </a:solidFill>
                <a:latin typeface="新宋体" panose="02010609030101010101" pitchFamily="49" charset="-122"/>
                <a:ea typeface="新宋体" panose="02010609030101010101" pitchFamily="49" charset="-122"/>
              </a:rPr>
              <a:t>float</a:t>
            </a:r>
            <a:r>
              <a:rPr lang="en-US" altLang="zh-CN" sz="1200" dirty="0">
                <a:solidFill>
                  <a:srgbClr val="000000"/>
                </a:solidFill>
                <a:latin typeface="新宋体" panose="02010609030101010101" pitchFamily="49" charset="-122"/>
                <a:ea typeface="新宋体" panose="02010609030101010101" pitchFamily="49" charset="-122"/>
              </a:rPr>
              <a:t>(</a:t>
            </a:r>
            <a:r>
              <a:rPr lang="en-US" altLang="zh-CN" sz="1200" dirty="0">
                <a:solidFill>
                  <a:srgbClr val="808080"/>
                </a:solidFill>
                <a:latin typeface="新宋体" panose="02010609030101010101" pitchFamily="49" charset="-122"/>
                <a:ea typeface="新宋体" panose="02010609030101010101" pitchFamily="49" charset="-122"/>
              </a:rPr>
              <a:t>p1</a:t>
            </a:r>
            <a:r>
              <a:rPr lang="en-US" altLang="zh-CN" sz="1200" dirty="0">
                <a:solidFill>
                  <a:srgbClr val="000000"/>
                </a:solidFill>
                <a:latin typeface="新宋体" panose="02010609030101010101" pitchFamily="49" charset="-122"/>
                <a:ea typeface="新宋体" panose="02010609030101010101" pitchFamily="49" charset="-122"/>
              </a:rPr>
              <a:t>.x - </a:t>
            </a:r>
            <a:r>
              <a:rPr lang="en-US" altLang="zh-CN" sz="1200" dirty="0">
                <a:solidFill>
                  <a:srgbClr val="808080"/>
                </a:solidFill>
                <a:latin typeface="新宋体" panose="02010609030101010101" pitchFamily="49" charset="-122"/>
                <a:ea typeface="新宋体" panose="02010609030101010101" pitchFamily="49" charset="-122"/>
              </a:rPr>
              <a:t>p0</a:t>
            </a:r>
            <a:r>
              <a:rPr lang="en-US" altLang="zh-CN" sz="1200" dirty="0">
                <a:solidFill>
                  <a:srgbClr val="000000"/>
                </a:solidFill>
                <a:latin typeface="新宋体" panose="02010609030101010101" pitchFamily="49" charset="-122"/>
                <a:ea typeface="新宋体" panose="02010609030101010101" pitchFamily="49" charset="-122"/>
              </a:rPr>
              <a:t>.x);</a:t>
            </a:r>
          </a:p>
          <a:p>
            <a:r>
              <a:rPr lang="fr-FR" altLang="zh-CN" sz="1200" dirty="0">
                <a:solidFill>
                  <a:srgbClr val="0000FF"/>
                </a:solidFill>
                <a:latin typeface="新宋体" panose="02010609030101010101" pitchFamily="49" charset="-122"/>
                <a:ea typeface="新宋体" panose="02010609030101010101" pitchFamily="49" charset="-122"/>
              </a:rPr>
              <a:t>		int</a:t>
            </a:r>
            <a:r>
              <a:rPr lang="fr-FR" altLang="zh-CN" sz="1200" dirty="0">
                <a:solidFill>
                  <a:srgbClr val="000000"/>
                </a:solidFill>
                <a:latin typeface="新宋体" panose="02010609030101010101" pitchFamily="49" charset="-122"/>
                <a:ea typeface="新宋体" panose="02010609030101010101" pitchFamily="49" charset="-122"/>
              </a:rPr>
              <a:t> y = </a:t>
            </a:r>
            <a:r>
              <a:rPr lang="fr-FR" altLang="zh-CN" sz="1200" dirty="0">
                <a:solidFill>
                  <a:srgbClr val="808080"/>
                </a:solidFill>
                <a:latin typeface="新宋体" panose="02010609030101010101" pitchFamily="49" charset="-122"/>
                <a:ea typeface="新宋体" panose="02010609030101010101" pitchFamily="49" charset="-122"/>
              </a:rPr>
              <a:t>p0</a:t>
            </a:r>
            <a:r>
              <a:rPr lang="fr-FR" altLang="zh-CN" sz="1200" dirty="0">
                <a:solidFill>
                  <a:srgbClr val="000000"/>
                </a:solidFill>
                <a:latin typeface="新宋体" panose="02010609030101010101" pitchFamily="49" charset="-122"/>
                <a:ea typeface="新宋体" panose="02010609030101010101" pitchFamily="49" charset="-122"/>
              </a:rPr>
              <a:t>.y * (1 - t) + </a:t>
            </a:r>
            <a:r>
              <a:rPr lang="fr-FR" altLang="zh-CN" sz="1200" dirty="0">
                <a:solidFill>
                  <a:srgbClr val="808080"/>
                </a:solidFill>
                <a:latin typeface="新宋体" panose="02010609030101010101" pitchFamily="49" charset="-122"/>
                <a:ea typeface="新宋体" panose="02010609030101010101" pitchFamily="49" charset="-122"/>
              </a:rPr>
              <a:t>p1</a:t>
            </a:r>
            <a:r>
              <a:rPr lang="fr-FR" altLang="zh-CN" sz="1200" dirty="0">
                <a:solidFill>
                  <a:srgbClr val="000000"/>
                </a:solidFill>
                <a:latin typeface="新宋体" panose="02010609030101010101" pitchFamily="49" charset="-122"/>
                <a:ea typeface="新宋体" panose="02010609030101010101" pitchFamily="49" charset="-122"/>
              </a:rPr>
              <a:t>.y * t;</a:t>
            </a:r>
          </a:p>
          <a:p>
            <a:r>
              <a:rPr lang="en-US" altLang="zh-CN" sz="1200" dirty="0">
                <a:solidFill>
                  <a:srgbClr val="008000"/>
                </a:solidFill>
                <a:latin typeface="新宋体" panose="02010609030101010101" pitchFamily="49" charset="-122"/>
                <a:ea typeface="新宋体" panose="02010609030101010101" pitchFamily="49" charset="-122"/>
              </a:rPr>
              <a:t>		//</a:t>
            </a:r>
            <a:r>
              <a:rPr lang="zh-CN" altLang="en-US" sz="1200" dirty="0">
                <a:solidFill>
                  <a:srgbClr val="008000"/>
                </a:solidFill>
                <a:latin typeface="新宋体" panose="02010609030101010101" pitchFamily="49" charset="-122"/>
                <a:ea typeface="新宋体" panose="02010609030101010101" pitchFamily="49" charset="-122"/>
              </a:rPr>
              <a:t>更新</a:t>
            </a:r>
            <a:r>
              <a:rPr lang="en-US" altLang="zh-CN" sz="1200" dirty="0" err="1">
                <a:solidFill>
                  <a:srgbClr val="008000"/>
                </a:solidFill>
                <a:latin typeface="新宋体" panose="02010609030101010101" pitchFamily="49" charset="-122"/>
                <a:ea typeface="新宋体" panose="02010609030101010101" pitchFamily="49" charset="-122"/>
              </a:rPr>
              <a:t>ybuffer</a:t>
            </a:r>
            <a:r>
              <a:rPr lang="zh-CN" altLang="en-US" sz="1200" dirty="0">
                <a:solidFill>
                  <a:srgbClr val="008000"/>
                </a:solidFill>
                <a:latin typeface="新宋体" panose="02010609030101010101" pitchFamily="49" charset="-122"/>
                <a:ea typeface="新宋体" panose="02010609030101010101" pitchFamily="49" charset="-122"/>
              </a:rPr>
              <a:t>并绘制</a:t>
            </a:r>
            <a:endParaRPr lang="zh-CN" altLang="en-US" sz="1200" dirty="0">
              <a:solidFill>
                <a:srgbClr val="000000"/>
              </a:solidFill>
              <a:latin typeface="新宋体" panose="02010609030101010101" pitchFamily="49" charset="-122"/>
              <a:ea typeface="新宋体" panose="02010609030101010101" pitchFamily="49" charset="-122"/>
            </a:endParaRPr>
          </a:p>
          <a:p>
            <a:r>
              <a:rPr lang="en-US" altLang="zh-CN" sz="1200" dirty="0">
                <a:solidFill>
                  <a:srgbClr val="0000FF"/>
                </a:solidFill>
                <a:latin typeface="新宋体" panose="02010609030101010101" pitchFamily="49" charset="-122"/>
                <a:ea typeface="新宋体" panose="02010609030101010101" pitchFamily="49" charset="-122"/>
              </a:rPr>
              <a:t>		if</a:t>
            </a:r>
            <a:r>
              <a:rPr lang="en-US" altLang="zh-CN" sz="1200" dirty="0">
                <a:solidFill>
                  <a:srgbClr val="000000"/>
                </a:solidFill>
                <a:latin typeface="新宋体" panose="02010609030101010101" pitchFamily="49" charset="-122"/>
                <a:ea typeface="新宋体" panose="02010609030101010101" pitchFamily="49" charset="-122"/>
              </a:rPr>
              <a:t> (</a:t>
            </a:r>
            <a:r>
              <a:rPr lang="en-US" altLang="zh-CN" sz="1200" dirty="0" err="1">
                <a:solidFill>
                  <a:srgbClr val="808080"/>
                </a:solidFill>
                <a:latin typeface="新宋体" panose="02010609030101010101" pitchFamily="49" charset="-122"/>
                <a:ea typeface="新宋体" panose="02010609030101010101" pitchFamily="49" charset="-122"/>
              </a:rPr>
              <a:t>ybuffer</a:t>
            </a:r>
            <a:r>
              <a:rPr lang="en-US" altLang="zh-CN" sz="1200" dirty="0">
                <a:solidFill>
                  <a:srgbClr val="000000"/>
                </a:solidFill>
                <a:latin typeface="新宋体" panose="02010609030101010101" pitchFamily="49" charset="-122"/>
                <a:ea typeface="新宋体" panose="02010609030101010101" pitchFamily="49" charset="-122"/>
              </a:rPr>
              <a:t>[x] &lt; y)</a:t>
            </a:r>
          </a:p>
          <a:p>
            <a:r>
              <a:rPr lang="en-US" altLang="zh-CN" sz="1200" dirty="0">
                <a:solidFill>
                  <a:srgbClr val="000000"/>
                </a:solidFill>
                <a:latin typeface="新宋体" panose="02010609030101010101" pitchFamily="49" charset="-122"/>
                <a:ea typeface="新宋体" panose="02010609030101010101" pitchFamily="49" charset="-122"/>
              </a:rPr>
              <a:t>		{</a:t>
            </a:r>
          </a:p>
          <a:p>
            <a:r>
              <a:rPr lang="en-US" altLang="zh-CN" sz="1200" dirty="0">
                <a:solidFill>
                  <a:srgbClr val="808080"/>
                </a:solidFill>
                <a:latin typeface="新宋体" panose="02010609030101010101" pitchFamily="49" charset="-122"/>
                <a:ea typeface="新宋体" panose="02010609030101010101" pitchFamily="49" charset="-122"/>
              </a:rPr>
              <a:t>			</a:t>
            </a:r>
            <a:r>
              <a:rPr lang="en-US" altLang="zh-CN" sz="1200" dirty="0" err="1">
                <a:solidFill>
                  <a:srgbClr val="808080"/>
                </a:solidFill>
                <a:latin typeface="新宋体" panose="02010609030101010101" pitchFamily="49" charset="-122"/>
                <a:ea typeface="新宋体" panose="02010609030101010101" pitchFamily="49" charset="-122"/>
              </a:rPr>
              <a:t>ybuffer</a:t>
            </a:r>
            <a:r>
              <a:rPr lang="en-US" altLang="zh-CN" sz="1200" dirty="0">
                <a:solidFill>
                  <a:srgbClr val="000000"/>
                </a:solidFill>
                <a:latin typeface="新宋体" panose="02010609030101010101" pitchFamily="49" charset="-122"/>
                <a:ea typeface="新宋体" panose="02010609030101010101" pitchFamily="49" charset="-122"/>
              </a:rPr>
              <a:t>[x] = y;</a:t>
            </a:r>
          </a:p>
          <a:p>
            <a:r>
              <a:rPr lang="en-US" altLang="zh-CN" sz="1200" dirty="0">
                <a:solidFill>
                  <a:srgbClr val="008000"/>
                </a:solidFill>
                <a:latin typeface="新宋体" panose="02010609030101010101" pitchFamily="49" charset="-122"/>
                <a:ea typeface="新宋体" panose="02010609030101010101" pitchFamily="49" charset="-122"/>
              </a:rPr>
              <a:t>			//</a:t>
            </a:r>
            <a:r>
              <a:rPr lang="zh-CN" altLang="en-US" sz="1200" dirty="0">
                <a:solidFill>
                  <a:srgbClr val="008000"/>
                </a:solidFill>
                <a:latin typeface="新宋体" panose="02010609030101010101" pitchFamily="49" charset="-122"/>
                <a:ea typeface="新宋体" panose="02010609030101010101" pitchFamily="49" charset="-122"/>
              </a:rPr>
              <a:t>由于渲染后为</a:t>
            </a:r>
            <a:r>
              <a:rPr lang="en-US" altLang="zh-CN" sz="1200" dirty="0">
                <a:solidFill>
                  <a:srgbClr val="008000"/>
                </a:solidFill>
                <a:latin typeface="新宋体" panose="02010609030101010101" pitchFamily="49" charset="-122"/>
                <a:ea typeface="新宋体" panose="02010609030101010101" pitchFamily="49" charset="-122"/>
              </a:rPr>
              <a:t>1</a:t>
            </a:r>
            <a:r>
              <a:rPr lang="zh-CN" altLang="en-US" sz="1200" dirty="0">
                <a:solidFill>
                  <a:srgbClr val="008000"/>
                </a:solidFill>
                <a:latin typeface="新宋体" panose="02010609030101010101" pitchFamily="49" charset="-122"/>
                <a:ea typeface="新宋体" panose="02010609030101010101" pitchFamily="49" charset="-122"/>
              </a:rPr>
              <a:t>维，所以</a:t>
            </a:r>
            <a:r>
              <a:rPr lang="en-US" altLang="zh-CN" sz="1200" dirty="0">
                <a:solidFill>
                  <a:srgbClr val="008000"/>
                </a:solidFill>
                <a:latin typeface="新宋体" panose="02010609030101010101" pitchFamily="49" charset="-122"/>
                <a:ea typeface="新宋体" panose="02010609030101010101" pitchFamily="49" charset="-122"/>
              </a:rPr>
              <a:t>y=0</a:t>
            </a:r>
            <a:endParaRPr lang="zh-CN" altLang="en-US" sz="1200" dirty="0">
              <a:solidFill>
                <a:srgbClr val="000000"/>
              </a:solidFill>
              <a:latin typeface="新宋体" panose="02010609030101010101" pitchFamily="49" charset="-122"/>
              <a:ea typeface="新宋体" panose="02010609030101010101" pitchFamily="49" charset="-122"/>
            </a:endParaRPr>
          </a:p>
          <a:p>
            <a:r>
              <a:rPr lang="en-US" altLang="zh-CN" sz="1200" dirty="0">
                <a:solidFill>
                  <a:srgbClr val="808080"/>
                </a:solidFill>
                <a:latin typeface="新宋体" panose="02010609030101010101" pitchFamily="49" charset="-122"/>
                <a:ea typeface="新宋体" panose="02010609030101010101" pitchFamily="49" charset="-122"/>
              </a:rPr>
              <a:t>			</a:t>
            </a:r>
            <a:r>
              <a:rPr lang="en-US" altLang="zh-CN" sz="1200" dirty="0" err="1">
                <a:solidFill>
                  <a:srgbClr val="808080"/>
                </a:solidFill>
                <a:latin typeface="新宋体" panose="02010609030101010101" pitchFamily="49" charset="-122"/>
                <a:ea typeface="新宋体" panose="02010609030101010101" pitchFamily="49" charset="-122"/>
              </a:rPr>
              <a:t>image</a:t>
            </a:r>
            <a:r>
              <a:rPr lang="en-US" altLang="zh-CN" sz="1200" dirty="0" err="1">
                <a:solidFill>
                  <a:srgbClr val="000000"/>
                </a:solidFill>
                <a:latin typeface="新宋体" panose="02010609030101010101" pitchFamily="49" charset="-122"/>
                <a:ea typeface="新宋体" panose="02010609030101010101" pitchFamily="49" charset="-122"/>
              </a:rPr>
              <a:t>.set</a:t>
            </a:r>
            <a:r>
              <a:rPr lang="en-US" altLang="zh-CN" sz="1200" dirty="0">
                <a:solidFill>
                  <a:srgbClr val="000000"/>
                </a:solidFill>
                <a:latin typeface="新宋体" panose="02010609030101010101" pitchFamily="49" charset="-122"/>
                <a:ea typeface="新宋体" panose="02010609030101010101" pitchFamily="49" charset="-122"/>
              </a:rPr>
              <a:t>(x, 0, </a:t>
            </a:r>
            <a:r>
              <a:rPr lang="en-US" altLang="zh-CN" sz="1200" dirty="0">
                <a:solidFill>
                  <a:srgbClr val="808080"/>
                </a:solidFill>
                <a:latin typeface="新宋体" panose="02010609030101010101" pitchFamily="49" charset="-122"/>
                <a:ea typeface="新宋体" panose="02010609030101010101" pitchFamily="49" charset="-122"/>
              </a:rPr>
              <a:t>color</a:t>
            </a:r>
            <a:r>
              <a:rPr lang="en-US" altLang="zh-CN" sz="1200" dirty="0">
                <a:solidFill>
                  <a:srgbClr val="000000"/>
                </a:solidFill>
                <a:latin typeface="新宋体" panose="02010609030101010101" pitchFamily="49" charset="-122"/>
                <a:ea typeface="新宋体" panose="02010609030101010101" pitchFamily="49" charset="-122"/>
              </a:rPr>
              <a:t>);</a:t>
            </a:r>
          </a:p>
          <a:p>
            <a:r>
              <a:rPr lang="en-US" altLang="zh-CN" sz="1200" dirty="0">
                <a:solidFill>
                  <a:srgbClr val="000000"/>
                </a:solidFill>
                <a:latin typeface="新宋体" panose="02010609030101010101" pitchFamily="49" charset="-122"/>
                <a:ea typeface="新宋体" panose="02010609030101010101" pitchFamily="49" charset="-122"/>
              </a:rPr>
              <a:t>		}</a:t>
            </a:r>
          </a:p>
          <a:p>
            <a:r>
              <a:rPr lang="en-US" altLang="zh-CN" sz="1200" dirty="0">
                <a:solidFill>
                  <a:srgbClr val="000000"/>
                </a:solidFill>
                <a:latin typeface="新宋体" panose="02010609030101010101" pitchFamily="49" charset="-122"/>
                <a:ea typeface="新宋体" panose="02010609030101010101" pitchFamily="49" charset="-122"/>
              </a:rPr>
              <a:t>	}</a:t>
            </a:r>
          </a:p>
          <a:p>
            <a:r>
              <a:rPr lang="en-US" altLang="zh-CN" sz="1200" dirty="0">
                <a:solidFill>
                  <a:srgbClr val="000000"/>
                </a:solidFill>
                <a:latin typeface="新宋体" panose="02010609030101010101" pitchFamily="49" charset="-122"/>
                <a:ea typeface="新宋体" panose="02010609030101010101" pitchFamily="49" charset="-122"/>
              </a:rPr>
              <a:t>}</a:t>
            </a:r>
            <a:endParaRPr lang="zh-CN" altLang="en-US" sz="1200" dirty="0"/>
          </a:p>
        </p:txBody>
      </p:sp>
    </p:spTree>
    <p:extLst>
      <p:ext uri="{BB962C8B-B14F-4D97-AF65-F5344CB8AC3E}">
        <p14:creationId xmlns:p14="http://schemas.microsoft.com/office/powerpoint/2010/main" val="499006555"/>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2139</TotalTime>
  <Words>4003</Words>
  <Application>Microsoft Office PowerPoint</Application>
  <PresentationFormat>宽屏</PresentationFormat>
  <Paragraphs>298</Paragraphs>
  <Slides>37</Slides>
  <Notes>0</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37</vt:i4>
      </vt:variant>
    </vt:vector>
  </HeadingPairs>
  <TitlesOfParts>
    <vt:vector size="44" baseType="lpstr">
      <vt:lpstr>-apple-system</vt:lpstr>
      <vt:lpstr>等线</vt:lpstr>
      <vt:lpstr>等线 Light</vt:lpstr>
      <vt:lpstr>新宋体</vt:lpstr>
      <vt:lpstr>Arial</vt:lpstr>
      <vt:lpstr>Cambria Math</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卓岑 蒋</dc:creator>
  <cp:lastModifiedBy>卓岑 蒋</cp:lastModifiedBy>
  <cp:revision>72</cp:revision>
  <dcterms:created xsi:type="dcterms:W3CDTF">2023-12-03T04:37:11Z</dcterms:created>
  <dcterms:modified xsi:type="dcterms:W3CDTF">2024-03-09T10:41:49Z</dcterms:modified>
</cp:coreProperties>
</file>